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10" r:id="rId13"/>
  </p:sldMasterIdLst>
  <p:notesMasterIdLst>
    <p:notesMasterId r:id="rId105"/>
  </p:notesMasterIdLst>
  <p:sldIdLst>
    <p:sldId id="257" r:id="rId14"/>
    <p:sldId id="258" r:id="rId15"/>
    <p:sldId id="259" r:id="rId16"/>
    <p:sldId id="260" r:id="rId17"/>
    <p:sldId id="261" r:id="rId18"/>
    <p:sldId id="262" r:id="rId19"/>
    <p:sldId id="263" r:id="rId20"/>
    <p:sldId id="264" r:id="rId21"/>
    <p:sldId id="265" r:id="rId22"/>
    <p:sldId id="289" r:id="rId23"/>
    <p:sldId id="266" r:id="rId24"/>
    <p:sldId id="267" r:id="rId25"/>
    <p:sldId id="268" r:id="rId26"/>
    <p:sldId id="269" r:id="rId27"/>
    <p:sldId id="270" r:id="rId28"/>
    <p:sldId id="271" r:id="rId29"/>
    <p:sldId id="274" r:id="rId30"/>
    <p:sldId id="272" r:id="rId31"/>
    <p:sldId id="273" r:id="rId32"/>
    <p:sldId id="275" r:id="rId33"/>
    <p:sldId id="276" r:id="rId34"/>
    <p:sldId id="282" r:id="rId35"/>
    <p:sldId id="278" r:id="rId36"/>
    <p:sldId id="294" r:id="rId37"/>
    <p:sldId id="279" r:id="rId38"/>
    <p:sldId id="280" r:id="rId39"/>
    <p:sldId id="281" r:id="rId40"/>
    <p:sldId id="301" r:id="rId41"/>
    <p:sldId id="277" r:id="rId42"/>
    <p:sldId id="293" r:id="rId43"/>
    <p:sldId id="283" r:id="rId44"/>
    <p:sldId id="287" r:id="rId45"/>
    <p:sldId id="284" r:id="rId46"/>
    <p:sldId id="285" r:id="rId47"/>
    <p:sldId id="302" r:id="rId48"/>
    <p:sldId id="295" r:id="rId49"/>
    <p:sldId id="300" r:id="rId50"/>
    <p:sldId id="291" r:id="rId51"/>
    <p:sldId id="290" r:id="rId52"/>
    <p:sldId id="303" r:id="rId53"/>
    <p:sldId id="304" r:id="rId54"/>
    <p:sldId id="305" r:id="rId55"/>
    <p:sldId id="306" r:id="rId56"/>
    <p:sldId id="307" r:id="rId57"/>
    <p:sldId id="315" r:id="rId58"/>
    <p:sldId id="342" r:id="rId59"/>
    <p:sldId id="308" r:id="rId60"/>
    <p:sldId id="309" r:id="rId61"/>
    <p:sldId id="310" r:id="rId62"/>
    <p:sldId id="311" r:id="rId63"/>
    <p:sldId id="352" r:id="rId64"/>
    <p:sldId id="316" r:id="rId65"/>
    <p:sldId id="317" r:id="rId66"/>
    <p:sldId id="340" r:id="rId67"/>
    <p:sldId id="341" r:id="rId68"/>
    <p:sldId id="314" r:id="rId69"/>
    <p:sldId id="325" r:id="rId70"/>
    <p:sldId id="346" r:id="rId71"/>
    <p:sldId id="327" r:id="rId72"/>
    <p:sldId id="344" r:id="rId73"/>
    <p:sldId id="326" r:id="rId74"/>
    <p:sldId id="337" r:id="rId75"/>
    <p:sldId id="350" r:id="rId76"/>
    <p:sldId id="348" r:id="rId77"/>
    <p:sldId id="320" r:id="rId78"/>
    <p:sldId id="353" r:id="rId79"/>
    <p:sldId id="354" r:id="rId80"/>
    <p:sldId id="321" r:id="rId81"/>
    <p:sldId id="322" r:id="rId82"/>
    <p:sldId id="323" r:id="rId83"/>
    <p:sldId id="324" r:id="rId84"/>
    <p:sldId id="328" r:id="rId85"/>
    <p:sldId id="329" r:id="rId86"/>
    <p:sldId id="330" r:id="rId87"/>
    <p:sldId id="333" r:id="rId88"/>
    <p:sldId id="331" r:id="rId89"/>
    <p:sldId id="338" r:id="rId90"/>
    <p:sldId id="332" r:id="rId91"/>
    <p:sldId id="334" r:id="rId92"/>
    <p:sldId id="349" r:id="rId93"/>
    <p:sldId id="335" r:id="rId94"/>
    <p:sldId id="318" r:id="rId95"/>
    <p:sldId id="319" r:id="rId96"/>
    <p:sldId id="298" r:id="rId97"/>
    <p:sldId id="313" r:id="rId98"/>
    <p:sldId id="351" r:id="rId99"/>
    <p:sldId id="286" r:id="rId100"/>
    <p:sldId id="288" r:id="rId101"/>
    <p:sldId id="297" r:id="rId102"/>
    <p:sldId id="312" r:id="rId103"/>
    <p:sldId id="296" r:id="rId10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71" autoAdjust="0"/>
    <p:restoredTop sz="61239" autoAdjust="0"/>
  </p:normalViewPr>
  <p:slideViewPr>
    <p:cSldViewPr>
      <p:cViewPr varScale="1">
        <p:scale>
          <a:sx n="74" d="100"/>
          <a:sy n="74" d="100"/>
        </p:scale>
        <p:origin x="-402" y="-9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030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07" Type="http://schemas.openxmlformats.org/officeDocument/2006/relationships/viewProps" Target="viewProps.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102" Type="http://schemas.openxmlformats.org/officeDocument/2006/relationships/slide" Target="slides/slide89.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tableStyles" Target="tableStyles.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9B055D-E247-48FF-8EBB-9694B520F7F6}" type="datetimeFigureOut">
              <a:rPr lang="en-US" smtClean="0"/>
              <a:t>7/25/2015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55B18F-D2CF-404F-89CB-039F694A1496}" type="slidenum">
              <a:rPr lang="en-US" smtClean="0"/>
              <a:t>‹#›</a:t>
            </a:fld>
            <a:endParaRPr lang="en-US"/>
          </a:p>
        </p:txBody>
      </p:sp>
    </p:spTree>
    <p:extLst>
      <p:ext uri="{BB962C8B-B14F-4D97-AF65-F5344CB8AC3E}">
        <p14:creationId xmlns:p14="http://schemas.microsoft.com/office/powerpoint/2010/main" val="3042059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n.wikipedia.org/wiki/Mind"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en.wikipedia.org/wiki/Mental_processe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Consciousness" TargetMode="External"/><Relationship Id="rId7" Type="http://schemas.openxmlformats.org/officeDocument/2006/relationships/hyperlink" Target="http://en.wikipedia.org/wiki/Orchestrated_objective_reduction#cite_note-H.26PvsReimers2014-1"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en.wikipedia.org/wiki/Quantum_information_science" TargetMode="External"/><Relationship Id="rId5" Type="http://schemas.openxmlformats.org/officeDocument/2006/relationships/hyperlink" Target="http://en.wikipedia.org/wiki/Stuart_Hameroff" TargetMode="External"/><Relationship Id="rId4" Type="http://schemas.openxmlformats.org/officeDocument/2006/relationships/hyperlink" Target="http://en.wikipedia.org/wiki/Roger_Penros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b="1" dirty="0" smtClean="0"/>
              <a:t/>
            </a:r>
            <a:br>
              <a:rPr lang="en-US" b="1" dirty="0" smtClean="0"/>
            </a:br>
            <a:endParaRPr lang="en-US" dirty="0" smtClean="0"/>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smtClean="0"/>
              <a:t>On the Connection between Mind, Matter and Space. </a:t>
            </a:r>
          </a:p>
          <a:p>
            <a:r>
              <a:rPr lang="en-US" b="1" dirty="0" smtClean="0"/>
              <a:t>The Mind can Move Matter in Space.</a:t>
            </a:r>
            <a:r>
              <a:rPr lang="en-US" dirty="0" smtClean="0"/>
              <a:t> Walking around, eating, breathing, typing are all examples of this. </a:t>
            </a:r>
          </a:p>
          <a:p>
            <a:r>
              <a:rPr lang="en-US" dirty="0" smtClean="0"/>
              <a:t>This is why we have evolved hands and feet, arms and legs - so our mind can move our body around. T</a:t>
            </a:r>
          </a:p>
          <a:p>
            <a:r>
              <a:rPr lang="en-US" dirty="0" smtClean="0"/>
              <a:t>The motion of matter and mind in space are one connected thing - the wave motion of space.</a:t>
            </a:r>
          </a:p>
          <a:p>
            <a:endParaRPr lang="en-US" b="1" dirty="0" smtClean="0"/>
          </a:p>
          <a:p>
            <a:r>
              <a:rPr lang="en-US" b="1" dirty="0" smtClean="0"/>
              <a:t>The Mind is Affected by Drugs (Matter).</a:t>
            </a:r>
            <a:r>
              <a:rPr lang="en-US" dirty="0" smtClean="0"/>
              <a:t>  Mind is affected by Food</a:t>
            </a:r>
          </a:p>
          <a:p>
            <a:endParaRPr lang="en-US" dirty="0" smtClean="0"/>
          </a:p>
          <a:p>
            <a:r>
              <a:rPr lang="en-US" dirty="0" smtClean="0"/>
              <a:t>It is well known that certain drugs, which are made of matter, can have profound effects upon the mind. </a:t>
            </a:r>
          </a:p>
          <a:p>
            <a:r>
              <a:rPr lang="en-US" dirty="0" smtClean="0"/>
              <a:t>Again this clearly confirms the connection between mind and matter, that matter has a profound effect on the functioning of the mind.</a:t>
            </a:r>
          </a:p>
          <a:p>
            <a:endParaRPr lang="en-US" dirty="0" smtClean="0"/>
          </a:p>
          <a:p>
            <a:endParaRPr lang="en-US" dirty="0" smtClean="0"/>
          </a:p>
          <a:p>
            <a:r>
              <a:rPr lang="en-US" b="1" dirty="0" smtClean="0"/>
              <a:t>The Mind Produces Brain Waves in Space when Thinking.</a:t>
            </a:r>
            <a:r>
              <a:rPr lang="en-US" dirty="0" smtClean="0"/>
              <a:t> </a:t>
            </a:r>
          </a:p>
          <a:p>
            <a:r>
              <a:rPr lang="en-US" dirty="0" smtClean="0"/>
              <a:t>Again, this is well known and they can now use this knowledge to build machines that allow us to do physical things to external objects (e.g. turn lights on) merely by thinking. </a:t>
            </a:r>
          </a:p>
          <a:p>
            <a:r>
              <a:rPr lang="en-US" dirty="0" smtClean="0"/>
              <a:t>The wave structure of matter explains why these brain waves exist, because matter and mind are formed from wave motions of space.</a:t>
            </a:r>
          </a:p>
          <a:p>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637734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relationship that exists between </a:t>
            </a:r>
            <a:r>
              <a:rPr lang="en-US" dirty="0" smtClean="0">
                <a:hlinkClick r:id="rId3" tooltip="Mind"/>
              </a:rPr>
              <a:t>minds</a:t>
            </a:r>
            <a:r>
              <a:rPr lang="en-US" dirty="0" smtClean="0"/>
              <a:t>, or </a:t>
            </a:r>
            <a:r>
              <a:rPr lang="en-US" dirty="0" smtClean="0">
                <a:hlinkClick r:id="rId4" tooltip="Mental processes"/>
              </a:rPr>
              <a:t>mental processes</a:t>
            </a:r>
            <a:r>
              <a:rPr lang="en-US" dirty="0" smtClean="0"/>
              <a:t>, and bodily states or processes</a:t>
            </a:r>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23</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a:r>
              <a:rPr lang="en-US" sz="1200" dirty="0" smtClean="0">
                <a:effectLst/>
                <a:latin typeface="Times New Roman"/>
                <a:ea typeface="Times New Roman"/>
              </a:rPr>
              <a:t>The restatement of the theory has produced a flurry of criticism in the journal where it was published, </a:t>
            </a:r>
            <a:r>
              <a:rPr lang="en-US" sz="1200" i="1" dirty="0" smtClean="0">
                <a:effectLst/>
                <a:latin typeface="Times New Roman"/>
                <a:ea typeface="Times New Roman"/>
              </a:rPr>
              <a:t>Physics of Life Reviews</a:t>
            </a:r>
            <a:r>
              <a:rPr lang="en-US" sz="1200" dirty="0" smtClean="0">
                <a:effectLst/>
                <a:latin typeface="Times New Roman"/>
                <a:ea typeface="Times New Roman"/>
              </a:rPr>
              <a:t>, but the authors maintain that their theory suggests…</a:t>
            </a:r>
          </a:p>
          <a:p>
            <a:r>
              <a:rPr lang="en-US" sz="1200" dirty="0" smtClean="0">
                <a:effectLst/>
                <a:latin typeface="Times New Roman"/>
                <a:ea typeface="Calibri"/>
              </a:rPr>
              <a:t>“…conscious experience is intrinsically connected to the fine-scale structure of space–time geometry, and that consciousness could be deeply related to the operation of the laws of the universe.”</a:t>
            </a:r>
            <a:endParaRPr lang="en-US" dirty="0" smtClean="0"/>
          </a:p>
          <a:p>
            <a:r>
              <a:rPr lang="en-US" b="1" dirty="0" smtClean="0"/>
              <a:t>Orchestrated objective reduction</a:t>
            </a:r>
            <a:r>
              <a:rPr lang="en-US" dirty="0" smtClean="0"/>
              <a:t> (</a:t>
            </a:r>
            <a:r>
              <a:rPr lang="en-US" b="1" dirty="0" err="1" smtClean="0"/>
              <a:t>Orch</a:t>
            </a:r>
            <a:r>
              <a:rPr lang="en-US" b="1" dirty="0" smtClean="0"/>
              <a:t>-OR</a:t>
            </a:r>
            <a:r>
              <a:rPr lang="en-US" dirty="0" smtClean="0"/>
              <a:t>) is a controversial 20-year-old theory of </a:t>
            </a:r>
            <a:r>
              <a:rPr lang="en-US" dirty="0" smtClean="0">
                <a:hlinkClick r:id="rId3" tooltip="Consciousness"/>
              </a:rPr>
              <a:t>consciousness</a:t>
            </a:r>
            <a:r>
              <a:rPr lang="en-US" dirty="0" smtClean="0"/>
              <a:t> conceptualized by the theoretical physicist </a:t>
            </a:r>
            <a:r>
              <a:rPr lang="en-US" dirty="0" smtClean="0">
                <a:hlinkClick r:id="rId4" tooltip="Roger Penrose"/>
              </a:rPr>
              <a:t>Sir Roger Penrose</a:t>
            </a:r>
            <a:r>
              <a:rPr lang="en-US" dirty="0" smtClean="0"/>
              <a:t> and anesthesiologist </a:t>
            </a:r>
            <a:r>
              <a:rPr lang="en-US" dirty="0" smtClean="0">
                <a:hlinkClick r:id="rId5" tooltip="Stuart Hameroff"/>
              </a:rPr>
              <a:t>Stuart </a:t>
            </a:r>
            <a:r>
              <a:rPr lang="en-US" dirty="0" err="1" smtClean="0">
                <a:hlinkClick r:id="rId5" tooltip="Stuart Hameroff"/>
              </a:rPr>
              <a:t>Hameroff</a:t>
            </a:r>
            <a:r>
              <a:rPr lang="en-US" dirty="0" smtClean="0"/>
              <a:t>, which claims that consciousness derives from deeper level, finer scale </a:t>
            </a:r>
            <a:r>
              <a:rPr lang="en-US" dirty="0" smtClean="0">
                <a:hlinkClick r:id="rId6" tooltip="Quantum information science"/>
              </a:rPr>
              <a:t>quantum</a:t>
            </a:r>
            <a:r>
              <a:rPr lang="en-US" dirty="0" smtClean="0"/>
              <a:t> activities inside the cells, most prevalent in the brain's neurons. It combines approaches from the radically different angles of molecular biology, neuroscience, quantum physics, pharmacology, philosophy, quantum information theory, and aspects of quantum gravity.</a:t>
            </a:r>
            <a:r>
              <a:rPr lang="en-US" baseline="30000" dirty="0" smtClean="0">
                <a:hlinkClick r:id="rId7"/>
              </a:rPr>
              <a:t>[1]</a:t>
            </a:r>
            <a:endParaRPr lang="en-US" dirty="0" smtClean="0"/>
          </a:p>
          <a:p>
            <a:pPr marL="0" marR="0"/>
            <a:endParaRPr lang="en-US" sz="1200" dirty="0" smtClean="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741133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26</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a:r>
              <a:rPr lang="en-US" sz="1200" dirty="0" smtClean="0">
                <a:effectLst/>
                <a:latin typeface="Times New Roman"/>
                <a:ea typeface="Times New Roman"/>
              </a:rPr>
              <a:t>The restatement of the theory has produced a flurry of criticism in the journal where it was published, </a:t>
            </a:r>
            <a:r>
              <a:rPr lang="en-US" sz="1200" i="1" dirty="0" smtClean="0">
                <a:effectLst/>
                <a:latin typeface="Times New Roman"/>
                <a:ea typeface="Times New Roman"/>
              </a:rPr>
              <a:t>Physics of Life Reviews</a:t>
            </a:r>
            <a:r>
              <a:rPr lang="en-US" sz="1200" dirty="0" smtClean="0">
                <a:effectLst/>
                <a:latin typeface="Times New Roman"/>
                <a:ea typeface="Times New Roman"/>
              </a:rPr>
              <a:t>, but the authors maintain that their theory suggests…</a:t>
            </a:r>
          </a:p>
          <a:p>
            <a:r>
              <a:rPr lang="en-US" sz="1200" dirty="0" smtClean="0">
                <a:effectLst/>
                <a:latin typeface="Times New Roman"/>
                <a:ea typeface="Calibri"/>
              </a:rPr>
              <a:t>“…conscious experience is intrinsically connected to the fine-scale structure of space–time geometry, and that consciousness could be deeply related to the operation of the laws of the universe.”</a:t>
            </a:r>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741133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10000"/>
          </a:bodyPr>
          <a:lstStyle/>
          <a:p>
            <a:r>
              <a:rPr lang="en-US" dirty="0" smtClean="0"/>
              <a:t>Theory of mind is a cognitive skill where children starting at age 4 begin to understand that people can be motivated by beliefs regardless of whether those beliefs are true or false. Using more </a:t>
            </a:r>
            <a:r>
              <a:rPr lang="en-US" dirty="0" err="1" smtClean="0"/>
              <a:t>mentalistic</a:t>
            </a:r>
            <a:r>
              <a:rPr lang="en-US" dirty="0" smtClean="0"/>
              <a:t> language helps children develop a theory of mind because of pragmatic features of the language, such as the enunciation of various perspectives (</a:t>
            </a:r>
            <a:r>
              <a:rPr lang="en-US" dirty="0" err="1" smtClean="0"/>
              <a:t>Harris,de</a:t>
            </a:r>
            <a:r>
              <a:rPr lang="en-US" dirty="0" smtClean="0"/>
              <a:t> </a:t>
            </a:r>
            <a:r>
              <a:rPr lang="en-US" dirty="0" err="1" smtClean="0"/>
              <a:t>Rosenay</a:t>
            </a:r>
            <a:r>
              <a:rPr lang="en-US" dirty="0" smtClean="0"/>
              <a:t>, &amp; Pons, 2005). Using terms like think and know can help in development of theory of mind because when children themselves attribute false beliefs to others, they end up using similar linguistic constructions.</a:t>
            </a:r>
          </a:p>
          <a:p>
            <a:r>
              <a:rPr lang="en-US" dirty="0" smtClean="0"/>
              <a:t>When mothers talk to their children about how others can have false beliefs, they also end up expressing various emotions that come by the virtue of having those beliefs (Harris, de </a:t>
            </a:r>
            <a:r>
              <a:rPr lang="en-US" dirty="0" err="1" smtClean="0"/>
              <a:t>Rosenay</a:t>
            </a:r>
            <a:r>
              <a:rPr lang="en-US" dirty="0" smtClean="0"/>
              <a:t>, &amp; Pons, 2005). This is why use of mental terms in language not only helps in understanding of false beliefs but also understanding of how people can be affected by these false beliefs.</a:t>
            </a:r>
          </a:p>
          <a:p>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39</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Knowledge comes from experience and perception</a:t>
            </a:r>
          </a:p>
          <a:p>
            <a:r>
              <a:rPr lang="en-US" dirty="0" smtClean="0"/>
              <a:t>Freud believed we are</a:t>
            </a:r>
            <a:r>
              <a:rPr lang="en-US" baseline="0" dirty="0" smtClean="0"/>
              <a:t> born Tabula Rasa, we don't have free will and our character is influenced by our upbringing</a:t>
            </a:r>
          </a:p>
          <a:p>
            <a:r>
              <a:rPr lang="en-US" baseline="0" dirty="0" smtClean="0"/>
              <a:t>Locke: we write our own soul</a:t>
            </a:r>
            <a:endParaRPr lang="en-US" dirty="0"/>
          </a:p>
        </p:txBody>
      </p:sp>
      <p:sp>
        <p:nvSpPr>
          <p:cNvPr id="4" name="Slide Number Placeholder 3"/>
          <p:cNvSpPr>
            <a:spLocks noGrp="1"/>
          </p:cNvSpPr>
          <p:nvPr>
            <p:ph type="sldNum" sz="quarter" idx="10"/>
          </p:nvPr>
        </p:nvSpPr>
        <p:spPr/>
        <p:txBody>
          <a:bodyPr/>
          <a:lstStyle/>
          <a:p>
            <a:fld id="{08BF964D-4808-4770-9401-BBC62BEA0802}"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874130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opposite of this: </a:t>
            </a:r>
            <a:r>
              <a:rPr lang="en-US" dirty="0" err="1" smtClean="0"/>
              <a:t>Pinker’s</a:t>
            </a:r>
            <a:endParaRPr lang="en-US" dirty="0" smtClean="0"/>
          </a:p>
          <a:p>
            <a:r>
              <a:rPr lang="en-US" dirty="0" smtClean="0"/>
              <a:t>And </a:t>
            </a:r>
            <a:r>
              <a:rPr lang="en-US" dirty="0" err="1" smtClean="0"/>
              <a:t>hillman’s</a:t>
            </a:r>
            <a:r>
              <a:rPr lang="en-US" dirty="0" smtClean="0"/>
              <a:t> Acorn Theory</a:t>
            </a:r>
            <a:endParaRPr lang="en-US" dirty="0"/>
          </a:p>
        </p:txBody>
      </p:sp>
      <p:sp>
        <p:nvSpPr>
          <p:cNvPr id="4" name="Slide Number Placeholder 3"/>
          <p:cNvSpPr>
            <a:spLocks noGrp="1"/>
          </p:cNvSpPr>
          <p:nvPr>
            <p:ph type="sldNum" sz="quarter" idx="10"/>
          </p:nvPr>
        </p:nvSpPr>
        <p:spPr/>
        <p:txBody>
          <a:bodyPr/>
          <a:lstStyle/>
          <a:p>
            <a:fld id="{08BF964D-4808-4770-9401-BBC62BEA0802}"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4271578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Verdana, Arial, Helvetica, sans-serif"/>
              </a:rPr>
              <a:t>One of the side effects of this theory is that it implies that decision making is not a mental event.</a:t>
            </a:r>
          </a:p>
          <a:p>
            <a:r>
              <a:rPr lang="en-US" dirty="0" smtClean="0">
                <a:latin typeface="Verdana, Arial, Helvetica, sans-serif"/>
              </a:rPr>
              <a:t> what most people miss is the fact that mental events are said to be caused by physical events. This being so, mental events cannot be identical with events, just as smoke cannot be identical with the fire which causes it.</a:t>
            </a:r>
          </a:p>
          <a:p>
            <a:r>
              <a:rPr lang="en-US" dirty="0" smtClean="0">
                <a:latin typeface="Verdana, Arial, Helvetica, sans-serif"/>
              </a:rPr>
              <a:t>The question becomes: how are decisions made? Is decision making a bodily process? If so, what difference is there between epiphenomenalism and certain forms of materialism?</a:t>
            </a:r>
          </a:p>
          <a:p>
            <a:endParaRPr lang="en-US" dirty="0"/>
          </a:p>
        </p:txBody>
      </p:sp>
      <p:sp>
        <p:nvSpPr>
          <p:cNvPr id="4" name="Slide Number Placeholder 3"/>
          <p:cNvSpPr>
            <a:spLocks noGrp="1"/>
          </p:cNvSpPr>
          <p:nvPr>
            <p:ph type="sldNum" sz="quarter" idx="10"/>
          </p:nvPr>
        </p:nvSpPr>
        <p:spPr/>
        <p:txBody>
          <a:bodyPr/>
          <a:lstStyle/>
          <a:p>
            <a:fld id="{2655B18F-D2CF-404F-89CB-039F694A1496}" type="slidenum">
              <a:rPr lang="en-US" smtClean="0"/>
              <a:t>45</a:t>
            </a:fld>
            <a:endParaRPr lang="en-US"/>
          </a:p>
        </p:txBody>
      </p:sp>
    </p:spTree>
    <p:extLst>
      <p:ext uri="{BB962C8B-B14F-4D97-AF65-F5344CB8AC3E}">
        <p14:creationId xmlns:p14="http://schemas.microsoft.com/office/powerpoint/2010/main" val="1464075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http://www.quantumconsciousness.org/presentations/whatisconsciousness.html</a:t>
            </a:r>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Verdana, Arial, Helvetica, sans-serif"/>
              </a:rPr>
              <a:t>One of the side effects of this theory is that it implies that decision making is not a mental event.</a:t>
            </a:r>
          </a:p>
          <a:p>
            <a:r>
              <a:rPr lang="en-US" dirty="0" smtClean="0">
                <a:latin typeface="Verdana, Arial, Helvetica, sans-serif"/>
              </a:rPr>
              <a:t> what most people miss is the fact that mental events are said to be caused by physical events. This being so, mental events cannot be identical with events, just as smoke cannot be identical with the fire which causes it.</a:t>
            </a:r>
          </a:p>
          <a:p>
            <a:r>
              <a:rPr lang="en-US" dirty="0" smtClean="0">
                <a:latin typeface="Verdana, Arial, Helvetica, sans-serif"/>
              </a:rPr>
              <a:t>The question becomes: how are decisions made? Is decision making a bodily process? If so, what difference is there between epiphenomenalism and certain forms of materialism?</a:t>
            </a:r>
          </a:p>
          <a:p>
            <a:endParaRPr lang="en-US" dirty="0"/>
          </a:p>
        </p:txBody>
      </p:sp>
      <p:sp>
        <p:nvSpPr>
          <p:cNvPr id="4" name="Slide Number Placeholder 3"/>
          <p:cNvSpPr>
            <a:spLocks noGrp="1"/>
          </p:cNvSpPr>
          <p:nvPr>
            <p:ph type="sldNum" sz="quarter" idx="10"/>
          </p:nvPr>
        </p:nvSpPr>
        <p:spPr/>
        <p:txBody>
          <a:bodyPr/>
          <a:lstStyle/>
          <a:p>
            <a:fld id="{2655B18F-D2CF-404F-89CB-039F694A1496}"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464075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55B18F-D2CF-404F-89CB-039F694A1496}"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766536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smtClean="0"/>
              <a:t>medicalxpress.com/news/2015-05-microsoft-human-attention-span-lags.html</a:t>
            </a:r>
          </a:p>
          <a:p>
            <a:r>
              <a:rPr lang="en-US" dirty="0" smtClean="0"/>
              <a:t>In analyzing the data obtained, the researchers found that the average attention span for the respondents and volunteers was just eight seconds, down from twelve back in 2000, and one second shorter than the average goldfish. They also found that using digital devices has caused an improvement in multi-tasking skills.</a:t>
            </a:r>
            <a:endParaRPr lang="en-US" dirty="0" smtClean="0"/>
          </a:p>
          <a:p>
            <a:endParaRPr lang="en-US" dirty="0"/>
          </a:p>
        </p:txBody>
      </p:sp>
      <p:sp>
        <p:nvSpPr>
          <p:cNvPr id="4" name="Slide Number Placeholder 3"/>
          <p:cNvSpPr>
            <a:spLocks noGrp="1"/>
          </p:cNvSpPr>
          <p:nvPr>
            <p:ph type="sldNum" sz="quarter" idx="10"/>
          </p:nvPr>
        </p:nvSpPr>
        <p:spPr/>
        <p:txBody>
          <a:bodyPr/>
          <a:lstStyle/>
          <a:p>
            <a:fld id="{08BF964D-4808-4770-9401-BBC62BEA0802}"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911646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Grace and her co-worker are taking a tour of a chemical factory. ... The container, however, has been mislabeled “sugar”, so Grace ... </a:t>
            </a:r>
            <a:r>
              <a:rPr lang="en-US" dirty="0" err="1" smtClean="0"/>
              <a:t>ing</a:t>
            </a:r>
            <a:r>
              <a:rPr lang="en-US" dirty="0" smtClean="0"/>
              <a:t> to poison someone) as morally worse than an accidental harm </a:t>
            </a:r>
          </a:p>
          <a:p>
            <a:r>
              <a:rPr lang="en-US" dirty="0" smtClean="0"/>
              <a:t>One of these involves Grace and her friend having a cup of coffee during a tour of a chemical plant. In one version of it, she puts what she rightly believes to be sugar into her friend’s drink; in another, she puts what she believes to be poison, but what is actually sugar, into the drink; in the third variation, Grace puts poison into the cup, thinking it is sugar, and her friend dies; and in the final variation, she knowingly puts poison into the drink.</a:t>
            </a:r>
          </a:p>
          <a:p>
            <a:endParaRPr lang="en-US" dirty="0" smtClean="0"/>
          </a:p>
          <a:p>
            <a:r>
              <a:rPr lang="en-US" dirty="0" smtClean="0"/>
              <a:t>These scenarios differ in the beliefs underlying Grace’s actions and in their outcome. Most of us would agree that she acts “wrongly” by poisoning her friend in the fourth variation of the scenario. She was also wrong in the second, because although the outcome was neutral, she attempted to cause harm to her friend. On the other hand, most would agree that she was not wrong in the unfortunate scenario in which she unwittingly poisoned her friend. Although her act was guilty, her mind was not – it was not her intention to kill.</a:t>
            </a:r>
          </a:p>
          <a:p>
            <a:endParaRPr lang="en-US" dirty="0"/>
          </a:p>
        </p:txBody>
      </p:sp>
      <p:sp>
        <p:nvSpPr>
          <p:cNvPr id="4" name="Slide Number Placeholder 3"/>
          <p:cNvSpPr>
            <a:spLocks noGrp="1"/>
          </p:cNvSpPr>
          <p:nvPr>
            <p:ph type="sldNum" sz="quarter" idx="10"/>
          </p:nvPr>
        </p:nvSpPr>
        <p:spPr/>
        <p:txBody>
          <a:bodyPr/>
          <a:lstStyle/>
          <a:p>
            <a:fld id="{08BF964D-4808-4770-9401-BBC62BEA0802}"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911646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55B18F-D2CF-404F-89CB-039F694A1496}" type="slidenum">
              <a:rPr lang="en-US" smtClean="0"/>
              <a:t>56</a:t>
            </a:fld>
            <a:endParaRPr lang="en-US"/>
          </a:p>
        </p:txBody>
      </p:sp>
    </p:spTree>
    <p:extLst>
      <p:ext uri="{BB962C8B-B14F-4D97-AF65-F5344CB8AC3E}">
        <p14:creationId xmlns:p14="http://schemas.microsoft.com/office/powerpoint/2010/main" val="3766536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smtClean="0"/>
              <a:t>medicalxpress.com/news/2015-05-microsoft-human-attention-span-lags.html</a:t>
            </a:r>
          </a:p>
          <a:p>
            <a:r>
              <a:rPr lang="en-US" dirty="0" smtClean="0"/>
              <a:t>In analyzing the data obtained, the researchers found that the average attention span for the respondents and volunteers was just eight seconds, down from twelve back in 2000, and one second shorter than the average goldfish. They also found that using digital devices has caused an improvement in multi-tasking skills.</a:t>
            </a:r>
            <a:endParaRPr lang="en-US" dirty="0" smtClean="0"/>
          </a:p>
          <a:p>
            <a:endParaRPr lang="en-US" dirty="0"/>
          </a:p>
        </p:txBody>
      </p:sp>
      <p:sp>
        <p:nvSpPr>
          <p:cNvPr id="4" name="Slide Number Placeholder 3"/>
          <p:cNvSpPr>
            <a:spLocks noGrp="1"/>
          </p:cNvSpPr>
          <p:nvPr>
            <p:ph type="sldNum" sz="quarter" idx="10"/>
          </p:nvPr>
        </p:nvSpPr>
        <p:spPr/>
        <p:txBody>
          <a:bodyPr/>
          <a:lstStyle/>
          <a:p>
            <a:fld id="{08BF964D-4808-4770-9401-BBC62BEA0802}"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911646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55B18F-D2CF-404F-89CB-039F694A1496}"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464075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MOVE THIS LATER-</a:t>
            </a:r>
            <a:r>
              <a:rPr lang="en-US" baseline="0" dirty="0" smtClean="0"/>
              <a:t> CONNECT TO MEMORY ACQUISITION…</a:t>
            </a:r>
          </a:p>
          <a:p>
            <a:endParaRPr lang="en-US" baseline="0" dirty="0" smtClean="0"/>
          </a:p>
          <a:p>
            <a:r>
              <a:rPr lang="en-US" baseline="0" dirty="0" smtClean="0"/>
              <a:t>REPLACE THIS HERE W/ TALK ON 1) DESCARTES SHIP 2) LEGAL DEFENSE 3) EDUCATION TABULA ROSA</a:t>
            </a:r>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82</a:t>
            </a:fld>
            <a:endParaRPr lang="en-US"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WHEN making moral judgments, we rely on our ability to make inferences about the beliefs and intentions of others. With this so-called “theory of mind”, we can meaningfully interpret their behavior, and decide whether it is right or wrong. The legal system also places great emphasis on one’s intentions: a “guilty act” only produces criminal liability when it is proven to have been performed in combination with a “guilty mind”, and this, too, depends on the ability to make reasoned moral </a:t>
            </a:r>
            <a:r>
              <a:rPr lang="en-US" dirty="0" err="1" smtClean="0"/>
              <a:t>judgements</a:t>
            </a:r>
            <a:r>
              <a:rPr lang="en-US" dirty="0" smtClean="0"/>
              <a:t>. </a:t>
            </a:r>
          </a:p>
          <a:p>
            <a:pPr algn="just"/>
            <a:endParaRPr lang="en-US" dirty="0" smtClean="0"/>
          </a:p>
          <a:p>
            <a:pPr algn="just"/>
            <a:r>
              <a:rPr lang="en-US" dirty="0" smtClean="0"/>
              <a:t>One of these involves Grace and her friend having a cup of coffee during a tour of a chemical plant. In one version of it, she puts what she rightly believes to be sugar into her friend’s drink; in another, she puts what she believes to be poison, but what is actually sugar, into the drink; in the third variation, Grace puts poison into the cup, thinking it is sugar, and her friend dies; and in the final variation, she knowingly puts poison into the drink. </a:t>
            </a:r>
          </a:p>
          <a:p>
            <a:pPr algn="just"/>
            <a:endParaRPr lang="en-US" dirty="0" smtClean="0"/>
          </a:p>
          <a:p>
            <a:pPr algn="just"/>
            <a:r>
              <a:rPr lang="en-US" dirty="0" smtClean="0"/>
              <a:t>These scenarios differ in the beliefs underlying Grace’s actions and in their outcome. Most of us would agree that she acts “wrongly” by poisoning her friend in the fourth variation of the scenario. She was also wrong in the second, because although the outcome was neutral, she attempted to cause harm to her friend. On the other hand, most would agree that she was not wrong in the unfortunate scenario in which she unwittingly poisoned her friend. Although her act was guilty, her mind was not – it was not her intention to kill.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655B18F-D2CF-404F-89CB-039F694A1496}" type="slidenum">
              <a:rPr lang="en-US" smtClean="0"/>
              <a:t>85</a:t>
            </a:fld>
            <a:endParaRPr lang="en-US"/>
          </a:p>
        </p:txBody>
      </p:sp>
    </p:spTree>
    <p:extLst>
      <p:ext uri="{BB962C8B-B14F-4D97-AF65-F5344CB8AC3E}">
        <p14:creationId xmlns:p14="http://schemas.microsoft.com/office/powerpoint/2010/main" val="1216855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D8A7C9-1517-413F-9CDF-81FEE0D46D7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613084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two weeks we’ll talk about priming- and how you can prime someone.</a:t>
            </a:r>
          </a:p>
          <a:p>
            <a:r>
              <a:rPr lang="en-US" baseline="0" dirty="0" smtClean="0"/>
              <a:t>What Cognitive dissonance is, including Milgram Experiment, and the discomfort of the ‘teachers” as an example</a:t>
            </a:r>
            <a:endParaRPr lang="en-US" dirty="0"/>
          </a:p>
        </p:txBody>
      </p:sp>
      <p:sp>
        <p:nvSpPr>
          <p:cNvPr id="4" name="Slide Number Placeholder 3"/>
          <p:cNvSpPr>
            <a:spLocks noGrp="1"/>
          </p:cNvSpPr>
          <p:nvPr>
            <p:ph type="sldNum" sz="quarter" idx="10"/>
          </p:nvPr>
        </p:nvSpPr>
        <p:spPr/>
        <p:txBody>
          <a:bodyPr/>
          <a:lstStyle/>
          <a:p>
            <a:fld id="{2655B18F-D2CF-404F-89CB-039F694A1496}" type="slidenum">
              <a:rPr lang="en-US" smtClean="0"/>
              <a:t>10</a:t>
            </a:fld>
            <a:endParaRPr lang="en-US"/>
          </a:p>
        </p:txBody>
      </p:sp>
    </p:spTree>
    <p:extLst>
      <p:ext uri="{BB962C8B-B14F-4D97-AF65-F5344CB8AC3E}">
        <p14:creationId xmlns:p14="http://schemas.microsoft.com/office/powerpoint/2010/main" val="90904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26E4F-21BA-4DA7-8075-B72C094A03B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462324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26E4F-21BA-4DA7-8075-B72C094A03BE}"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311402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MOVE THIS LATER-</a:t>
            </a:r>
            <a:r>
              <a:rPr lang="en-US" baseline="0" dirty="0" smtClean="0"/>
              <a:t> CONNECT TO MEMORY ACQUISITION…</a:t>
            </a:r>
          </a:p>
          <a:p>
            <a:endParaRPr lang="en-US" baseline="0" dirty="0" smtClean="0"/>
          </a:p>
          <a:p>
            <a:r>
              <a:rPr lang="en-US" baseline="0" dirty="0" smtClean="0"/>
              <a:t>REPLACE THIS HERE W/ TALK ON 1) DESCARTES SHIP 2) LEGAL DEFENSE 3) EDUCATION TABULA ROSA 4) GOVERNMENT, RIGHTS AND  EQUALITY (ETHICS) 5) medicine- cures</a:t>
            </a:r>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17</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None/>
            </a:pPr>
            <a:r>
              <a:rPr lang="en-US" sz="1200" dirty="0" smtClean="0">
                <a:solidFill>
                  <a:srgbClr val="7030A0"/>
                </a:solidFill>
                <a:effectLst>
                  <a:outerShdw blurRad="38100" dist="38100" dir="2700000" algn="tl">
                    <a:srgbClr val="000000">
                      <a:alpha val="43137"/>
                    </a:srgbClr>
                  </a:outerShdw>
                </a:effectLst>
              </a:rPr>
              <a:t>A:  </a:t>
            </a:r>
          </a:p>
          <a:p>
            <a:pPr>
              <a:buNone/>
            </a:pPr>
            <a:r>
              <a:rPr lang="en-US" sz="1200" dirty="0" smtClean="0">
                <a:solidFill>
                  <a:srgbClr val="7030A0"/>
                </a:solidFill>
                <a:effectLst>
                  <a:outerShdw blurRad="38100" dist="38100" dir="2700000" algn="tl">
                    <a:srgbClr val="000000">
                      <a:alpha val="43137"/>
                    </a:srgbClr>
                  </a:outerShdw>
                </a:effectLst>
              </a:rPr>
              <a:t>    </a:t>
            </a:r>
            <a:r>
              <a:rPr lang="en-US" sz="1200" dirty="0" smtClean="0">
                <a:solidFill>
                  <a:srgbClr val="7030A0"/>
                </a:solidFill>
              </a:rPr>
              <a:t>It generally includes study of the mind, mental events </a:t>
            </a:r>
          </a:p>
          <a:p>
            <a:pPr>
              <a:buNone/>
            </a:pPr>
            <a:r>
              <a:rPr lang="en-US" sz="1200" dirty="0" smtClean="0">
                <a:solidFill>
                  <a:srgbClr val="7030A0"/>
                </a:solidFill>
              </a:rPr>
              <a:t>	 and functions, properties of the mind, consciousness  </a:t>
            </a:r>
          </a:p>
          <a:p>
            <a:pPr>
              <a:buNone/>
            </a:pPr>
            <a:r>
              <a:rPr lang="en-US" sz="1200" dirty="0" smtClean="0">
                <a:solidFill>
                  <a:srgbClr val="7030A0"/>
                </a:solidFill>
              </a:rPr>
              <a:t>	 and the relation of the mind to the brain and the body</a:t>
            </a:r>
          </a:p>
          <a:p>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18</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AABE88-4DE6-4915-87FC-3F7325388ED8}"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241444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078750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2231442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9105130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7252658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5411822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7496616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3781897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41481856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0654940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2317450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5808451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641787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42469231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9228551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3447027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5257274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6818402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1868561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6223540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2372888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0580232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1582009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520196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2628891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3177706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36035647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ctrTitle"/>
          </p:nvPr>
        </p:nvSpPr>
        <p:spPr>
          <a:xfrm>
            <a:off x="2971799" y="1964267"/>
            <a:ext cx="5398295" cy="2421464"/>
          </a:xfrm>
        </p:spPr>
        <p:txBody>
          <a:bodyPr anchor="b">
            <a:normAutofit/>
          </a:bodyPr>
          <a:lstStyle>
            <a:lvl1pPr algn="r">
              <a:defRPr sz="36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71799" y="4385733"/>
            <a:ext cx="5398295" cy="1405467"/>
          </a:xfrm>
        </p:spPr>
        <p:txBody>
          <a:bodyPr anchor="t">
            <a:normAutofit/>
          </a:bodyPr>
          <a:lstStyle>
            <a:lvl1pPr marL="0" indent="0" algn="r">
              <a:buNone/>
              <a:defRPr sz="1350" cap="all">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699419" y="5870576"/>
            <a:ext cx="1200150" cy="377825"/>
          </a:xfrm>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a:xfrm>
            <a:off x="2971799" y="5870576"/>
            <a:ext cx="3670469" cy="377825"/>
          </a:xfrm>
        </p:spPr>
        <p:txBody>
          <a:bodyPr/>
          <a:lstStyle/>
          <a:p>
            <a:endParaRPr lang="en-US" dirty="0">
              <a:solidFill>
                <a:prstClr val="white"/>
              </a:solidFill>
            </a:endParaRPr>
          </a:p>
        </p:txBody>
      </p:sp>
      <p:sp>
        <p:nvSpPr>
          <p:cNvPr id="6" name="Slide Number Placeholder 5"/>
          <p:cNvSpPr>
            <a:spLocks noGrp="1"/>
          </p:cNvSpPr>
          <p:nvPr>
            <p:ph type="sldNum" sz="quarter" idx="12"/>
          </p:nvPr>
        </p:nvSpPr>
        <p:spPr>
          <a:xfrm>
            <a:off x="7956719" y="5870576"/>
            <a:ext cx="413375" cy="377825"/>
          </a:xfrm>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837981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105430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3308581"/>
            <a:ext cx="7598570" cy="1468800"/>
          </a:xfrm>
        </p:spPr>
        <p:txBody>
          <a:bodyPr anchor="b"/>
          <a:lstStyle>
            <a:lvl1pPr algn="l">
              <a:defRPr sz="3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4349" y="4777381"/>
            <a:ext cx="7598571" cy="860400"/>
          </a:xfrm>
        </p:spPr>
        <p:txBody>
          <a:bodyPr anchor="t">
            <a:normAutofit/>
          </a:bodyPr>
          <a:lstStyle>
            <a:lvl1pPr marL="0" indent="0" algn="l">
              <a:buNone/>
              <a:defRPr sz="1500" cap="all">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059881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4351" y="2142067"/>
            <a:ext cx="3746501"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66421" y="2142068"/>
            <a:ext cx="3746499"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973925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730252" y="2218267"/>
            <a:ext cx="3531791"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514351" y="2870201"/>
            <a:ext cx="3747692"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572003" y="2226734"/>
            <a:ext cx="3542110" cy="576262"/>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367612" y="2870201"/>
            <a:ext cx="3746501"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8" name="Footer Placeholder 7"/>
          <p:cNvSpPr>
            <a:spLocks noGrp="1"/>
          </p:cNvSpPr>
          <p:nvPr>
            <p:ph type="ftr" sz="quarter" idx="11"/>
          </p:nvPr>
        </p:nvSpPr>
        <p:spPr/>
        <p:txBody>
          <a:bodyPr/>
          <a:lstStyle/>
          <a:p>
            <a:endParaRPr lang="en-US" dirty="0">
              <a:solidFill>
                <a:prstClr val="white"/>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013138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61411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dirty="0">
              <a:solidFill>
                <a:prstClr val="white"/>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526104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2074333"/>
            <a:ext cx="2760664" cy="1371600"/>
          </a:xfrm>
        </p:spPr>
        <p:txBody>
          <a:bodyPr anchor="b">
            <a:normAutofit/>
          </a:bodyPr>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3486151" y="609601"/>
            <a:ext cx="4626770"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14350" y="3445933"/>
            <a:ext cx="2760664" cy="182880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70449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2601793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0" y="1600200"/>
            <a:ext cx="4623490" cy="1371600"/>
          </a:xfrm>
        </p:spPr>
        <p:txBody>
          <a:bodyPr anchor="b">
            <a:normAutofit/>
          </a:bodyPr>
          <a:lstStyle>
            <a:lvl1pPr algn="l">
              <a:defRPr sz="21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52190" y="914400"/>
            <a:ext cx="2460731"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0" y="2971800"/>
            <a:ext cx="4623490" cy="18288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138155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4732865"/>
            <a:ext cx="759857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8701" y="932112"/>
            <a:ext cx="656987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14351" y="5299603"/>
            <a:ext cx="7598570" cy="49371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dirty="0">
              <a:solidFill>
                <a:prstClr val="white"/>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490423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3124199"/>
          </a:xfrm>
        </p:spPr>
        <p:txBody>
          <a:bodyPr anchor="ctr">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0" y="4343400"/>
            <a:ext cx="7598571"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61145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5" name="TextBox 14"/>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1" name="TextBox 10"/>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2"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23406" y="3352800"/>
            <a:ext cx="7004388" cy="38100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5599" y="4343400"/>
            <a:ext cx="7614275" cy="1447800"/>
          </a:xfrm>
        </p:spPr>
        <p:txBody>
          <a:bodyPr anchor="ctr">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076833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2" y="3308581"/>
            <a:ext cx="7598569" cy="1468800"/>
          </a:xfrm>
        </p:spPr>
        <p:txBody>
          <a:bodyPr anchor="b">
            <a:normAutofit/>
          </a:bodyPr>
          <a:lstStyle>
            <a:lvl1pPr algn="l">
              <a:defRPr sz="2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4351" y="4777381"/>
            <a:ext cx="7598570" cy="8604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335801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13" name="TextBox 12"/>
          <p:cNvSpPr txBox="1"/>
          <p:nvPr/>
        </p:nvSpPr>
        <p:spPr>
          <a:xfrm>
            <a:off x="7678400"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4" name="TextBox 13"/>
          <p:cNvSpPr txBox="1"/>
          <p:nvPr/>
        </p:nvSpPr>
        <p:spPr>
          <a:xfrm>
            <a:off x="366206" y="823337"/>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a:r>
              <a:rPr lang="en-US" sz="6000" dirty="0">
                <a:solidFill>
                  <a:prstClr val="white"/>
                </a:solidFill>
                <a:effectLst/>
              </a:rPr>
              <a:t>“</a:t>
            </a:r>
          </a:p>
        </p:txBody>
      </p:sp>
      <p:sp>
        <p:nvSpPr>
          <p:cNvPr id="16" name="Title 1"/>
          <p:cNvSpPr>
            <a:spLocks noGrp="1"/>
          </p:cNvSpPr>
          <p:nvPr>
            <p:ph type="title"/>
          </p:nvPr>
        </p:nvSpPr>
        <p:spPr>
          <a:xfrm>
            <a:off x="744201" y="609602"/>
            <a:ext cx="7162799" cy="2743199"/>
          </a:xfrm>
        </p:spPr>
        <p:txBody>
          <a:bodyPr anchor="ctr">
            <a:normAutofit/>
          </a:bodyPr>
          <a:lstStyle>
            <a:lvl1pPr algn="l">
              <a:defRPr sz="24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4350" y="3886200"/>
            <a:ext cx="7601577" cy="889000"/>
          </a:xfrm>
        </p:spPr>
        <p:txBody>
          <a:bodyPr vert="horz" lIns="91440" tIns="45720" rIns="91440" bIns="45720" rtlCol="0" anchor="b">
            <a:normAutofit/>
          </a:bodyPr>
          <a:lstStyle>
            <a:lvl1pPr>
              <a:buNone/>
              <a:defRPr lang="en-US" sz="1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49" y="4775200"/>
            <a:ext cx="7601577" cy="10160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555758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Title 1"/>
          <p:cNvSpPr>
            <a:spLocks noGrp="1"/>
          </p:cNvSpPr>
          <p:nvPr>
            <p:ph type="title"/>
          </p:nvPr>
        </p:nvSpPr>
        <p:spPr>
          <a:xfrm>
            <a:off x="514351" y="609602"/>
            <a:ext cx="7598570"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4351" y="3505200"/>
            <a:ext cx="7598571" cy="838200"/>
          </a:xfrm>
        </p:spPr>
        <p:txBody>
          <a:bodyPr vert="horz" lIns="91440" tIns="45720" rIns="91440" bIns="45720" rtlCol="0" anchor="b">
            <a:normAutofit/>
          </a:bodyPr>
          <a:lstStyle>
            <a:lvl1pPr>
              <a:buNone/>
              <a:defRPr lang="en-US" sz="21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4350" y="4343400"/>
            <a:ext cx="7598571" cy="14478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345569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
        <p:nvSpPr>
          <p:cNvPr id="8" name="Title 1"/>
          <p:cNvSpPr>
            <a:spLocks noGrp="1"/>
          </p:cNvSpPr>
          <p:nvPr>
            <p:ph type="title"/>
          </p:nvPr>
        </p:nvSpPr>
        <p:spPr>
          <a:xfrm>
            <a:off x="514351" y="609601"/>
            <a:ext cx="7598569" cy="145626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6449046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619" cy="6856214"/>
          </a:xfrm>
          <a:prstGeom prst="rect">
            <a:avLst/>
          </a:prstGeom>
        </p:spPr>
      </p:pic>
      <p:sp>
        <p:nvSpPr>
          <p:cNvPr id="2" name="Vertical Title 1"/>
          <p:cNvSpPr>
            <a:spLocks noGrp="1"/>
          </p:cNvSpPr>
          <p:nvPr>
            <p:ph type="title" orient="vert"/>
          </p:nvPr>
        </p:nvSpPr>
        <p:spPr>
          <a:xfrm>
            <a:off x="6494006" y="609600"/>
            <a:ext cx="16189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09600"/>
            <a:ext cx="5874087"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white"/>
                </a:solidFill>
              </a:rPr>
              <a:pPr/>
              <a:t>7/25/2015</a:t>
            </a:fld>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927407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7/26/2015</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950964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7875245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7/26/2015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0400343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7/26/2015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8009860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7/26/2015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6593907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7/26/2015</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5253988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7/26/2015</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867733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7/26/2015</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8203870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7/26/2015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4011009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7/26/2015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2235576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7/26/2015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1683903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7/26/2015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727239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188657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822796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496111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514735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566446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2273801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7"/>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609010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335773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3"/>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4"/>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568724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010317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119596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82877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6283530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2321339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349159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833423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9776940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7909293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1315794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6479169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354918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319850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5497622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786040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803224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17150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418723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354808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8810271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925918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932299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028662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61844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291964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4247012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1786165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429530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622348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6919483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6525170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7490873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6336298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95"/>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9688075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0617806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731"/>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732"/>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227513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873325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8652446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6155629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03614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17261661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95030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42417710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9020262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99135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9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409097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503407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72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72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2595252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4050741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7229220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656641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9552253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4054189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1812310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5519037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8175466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1641509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9433366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9687546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77"/>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78"/>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3526631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24677717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542022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3"/>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Tree>
    <p:extLst>
      <p:ext uri="{BB962C8B-B14F-4D97-AF65-F5344CB8AC3E}">
        <p14:creationId xmlns:p14="http://schemas.microsoft.com/office/powerpoint/2010/main" val="7658098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35614585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819635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2670546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2222517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5109914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4126248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1033759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6514818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4393838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1131248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C9C2D1">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CEB966"/>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41"/>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0922966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2537948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endParaRPr lang="en-US">
              <a:solidFill>
                <a:prstClr val="black"/>
              </a:solidFill>
            </a:endParaRPr>
          </a:p>
        </p:txBody>
      </p:sp>
    </p:spTree>
    <p:extLst>
      <p:ext uri="{BB962C8B-B14F-4D97-AF65-F5344CB8AC3E}">
        <p14:creationId xmlns:p14="http://schemas.microsoft.com/office/powerpoint/2010/main" val="7848235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4836563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23058815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6899525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Date Placeholder 1"/>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1138788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39065779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a:lnSpc>
                <a:spcPts val="3000"/>
              </a:lnSpc>
              <a:spcBef>
                <a:spcPts val="600"/>
              </a:spcBef>
              <a:buClr>
                <a:srgbClr val="629DD1"/>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7781574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40365193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ACCBF9">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Tree>
    <p:extLst>
      <p:ext uri="{BB962C8B-B14F-4D97-AF65-F5344CB8AC3E}">
        <p14:creationId xmlns:p14="http://schemas.microsoft.com/office/powerpoint/2010/main" val="1979619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theme" Target="../theme/theme12.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018211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2738481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C9C2D1">
                    <a:shade val="50000"/>
                    <a:satMod val="200000"/>
                  </a:srgbClr>
                </a:solidFill>
              </a:rPr>
              <a:pPr/>
              <a:t>7/25/2015</a:t>
            </a:fld>
            <a:endParaRPr lang="en-US">
              <a:solidFill>
                <a:srgbClr val="C9C2D1">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C9C2D1">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C9C2D1">
                    <a:shade val="50000"/>
                    <a:satMod val="200000"/>
                  </a:srgbClr>
                </a:solidFill>
              </a:rPr>
              <a:pPr/>
              <a:t>‹#›</a:t>
            </a:fld>
            <a:endParaRPr lang="en-US">
              <a:solidFill>
                <a:srgbClr val="C9C2D1">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63187305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1" y="609601"/>
            <a:ext cx="7598569"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142068"/>
            <a:ext cx="7598569"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42245" y="5870576"/>
            <a:ext cx="1200150"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B61BEF0D-F0BB-DE4B-95CE-6DB70DBA9567}" type="datetimeFigureOut">
              <a:rPr lang="en-US" smtClean="0">
                <a:solidFill>
                  <a:prstClr val="white"/>
                </a:solidFill>
              </a:rPr>
              <a:pPr defTabSz="342900"/>
              <a:t>7/25/2015</a:t>
            </a:fld>
            <a:endParaRPr lang="en-US" dirty="0">
              <a:solidFill>
                <a:prstClr val="white"/>
              </a:solidFill>
            </a:endParaRPr>
          </a:p>
        </p:txBody>
      </p:sp>
      <p:sp>
        <p:nvSpPr>
          <p:cNvPr id="5" name="Footer Placeholder 4"/>
          <p:cNvSpPr>
            <a:spLocks noGrp="1"/>
          </p:cNvSpPr>
          <p:nvPr>
            <p:ph type="ftr" sz="quarter" idx="3"/>
          </p:nvPr>
        </p:nvSpPr>
        <p:spPr>
          <a:xfrm>
            <a:off x="514351" y="5870576"/>
            <a:ext cx="5870744" cy="377825"/>
          </a:xfrm>
          <a:prstGeom prst="rect">
            <a:avLst/>
          </a:prstGeom>
        </p:spPr>
        <p:txBody>
          <a:bodyPr vert="horz" lIns="91440" tIns="45720" rIns="91440" bIns="45720" rtlCol="0" anchor="ctr"/>
          <a:lstStyle>
            <a:lvl1pPr algn="l">
              <a:defRPr sz="750" b="0" i="0">
                <a:solidFill>
                  <a:schemeClr val="tx1"/>
                </a:solidFill>
                <a:effectLst/>
                <a:latin typeface="+mn-lt"/>
              </a:defRPr>
            </a:lvl1pPr>
          </a:lstStyle>
          <a:p>
            <a:pPr defTabSz="342900"/>
            <a:endParaRPr lang="en-US" dirty="0">
              <a:solidFill>
                <a:prstClr val="white"/>
              </a:solidFill>
            </a:endParaRPr>
          </a:p>
        </p:txBody>
      </p:sp>
      <p:sp>
        <p:nvSpPr>
          <p:cNvPr id="6" name="Slide Number Placeholder 5"/>
          <p:cNvSpPr>
            <a:spLocks noGrp="1"/>
          </p:cNvSpPr>
          <p:nvPr>
            <p:ph type="sldNum" sz="quarter" idx="4"/>
          </p:nvPr>
        </p:nvSpPr>
        <p:spPr>
          <a:xfrm>
            <a:off x="7699546" y="5870576"/>
            <a:ext cx="413375" cy="377825"/>
          </a:xfrm>
          <a:prstGeom prst="rect">
            <a:avLst/>
          </a:prstGeom>
        </p:spPr>
        <p:txBody>
          <a:bodyPr vert="horz" lIns="91440" tIns="45720" rIns="91440" bIns="45720" rtlCol="0" anchor="ctr"/>
          <a:lstStyle>
            <a:lvl1pPr algn="r">
              <a:defRPr sz="750" b="0" i="0">
                <a:solidFill>
                  <a:schemeClr val="tx1"/>
                </a:solidFill>
                <a:effectLst/>
                <a:latin typeface="+mn-lt"/>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2503196747"/>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ts val="0"/>
        </a:spcBef>
        <a:spcAft>
          <a:spcPts val="750"/>
        </a:spcAft>
        <a:buClr>
          <a:schemeClr val="tx1"/>
        </a:buClr>
        <a:buSzPct val="100000"/>
        <a:buFont typeface="Arial"/>
        <a:buChar char="•"/>
        <a:defRPr sz="1350" kern="1200" cap="none">
          <a:solidFill>
            <a:schemeClr val="tx1"/>
          </a:solidFill>
          <a:effectLst/>
          <a:latin typeface="+mn-lt"/>
          <a:ea typeface="+mn-ea"/>
          <a:cs typeface="+mn-cs"/>
        </a:defRPr>
      </a:lvl1pPr>
      <a:lvl2pPr marL="557213" indent="-214313" algn="l" defTabSz="342900" rtl="0" eaLnBrk="1" latinLnBrk="0" hangingPunct="1">
        <a:spcBef>
          <a:spcPts val="0"/>
        </a:spcBef>
        <a:spcAft>
          <a:spcPts val="750"/>
        </a:spcAft>
        <a:buClr>
          <a:schemeClr val="tx1"/>
        </a:buClr>
        <a:buSzPct val="100000"/>
        <a:buFont typeface="Arial"/>
        <a:buChar char="•"/>
        <a:defRPr sz="1200" kern="1200" cap="none">
          <a:solidFill>
            <a:schemeClr val="tx1"/>
          </a:solidFill>
          <a:effectLst/>
          <a:latin typeface="+mn-lt"/>
          <a:ea typeface="+mn-ea"/>
          <a:cs typeface="+mn-cs"/>
        </a:defRPr>
      </a:lvl2pPr>
      <a:lvl3pPr marL="900113" indent="-214313" algn="l" defTabSz="342900" rtl="0" eaLnBrk="1" latinLnBrk="0" hangingPunct="1">
        <a:spcBef>
          <a:spcPts val="0"/>
        </a:spcBef>
        <a:spcAft>
          <a:spcPts val="750"/>
        </a:spcAft>
        <a:buClr>
          <a:schemeClr val="tx1"/>
        </a:buClr>
        <a:buSzPct val="100000"/>
        <a:buFont typeface="Arial"/>
        <a:buChar char="•"/>
        <a:defRPr sz="1050" kern="1200" cap="none">
          <a:solidFill>
            <a:schemeClr val="tx1"/>
          </a:solidFill>
          <a:effectLst/>
          <a:latin typeface="+mn-lt"/>
          <a:ea typeface="+mn-ea"/>
          <a:cs typeface="+mn-cs"/>
        </a:defRPr>
      </a:lvl3pPr>
      <a:lvl4pPr marL="11572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4pPr>
      <a:lvl5pPr marL="1500188" indent="-128588"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5pPr>
      <a:lvl6pPr marL="18859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6pPr>
      <a:lvl7pPr marL="22288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7pPr>
      <a:lvl8pPr marL="25717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8pPr>
      <a:lvl9pPr marL="2914650" indent="-171450" algn="l" defTabSz="342900" rtl="0" eaLnBrk="1" latinLnBrk="0" hangingPunct="1">
        <a:spcBef>
          <a:spcPts val="0"/>
        </a:spcBef>
        <a:spcAft>
          <a:spcPts val="750"/>
        </a:spcAft>
        <a:buClr>
          <a:schemeClr val="tx1"/>
        </a:buClr>
        <a:buSzPct val="100000"/>
        <a:buFont typeface="Arial"/>
        <a:buChar char="•"/>
        <a:defRPr sz="900" kern="1200" cap="none">
          <a:solidFill>
            <a:schemeClr val="tx1"/>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7/26/2015</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167452377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5"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722855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9704684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959969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tileRect/>
        </a:gradFill>
        <a:effectLst/>
      </p:bgPr>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31587479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64C20196-9A0B-4C7C-86F3-3F7131967DEA}" type="datetimeFigureOut">
              <a:rPr lang="en-US" smtClean="0">
                <a:solidFill>
                  <a:srgbClr val="E7DEC9">
                    <a:shade val="50000"/>
                    <a:satMod val="200000"/>
                  </a:srgbClr>
                </a:solidFill>
              </a:rPr>
              <a:pPr/>
              <a:t>7/25/2015</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5A61FC3C-A683-41F4-8127-8A8FD4FF7C92}"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48818628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5"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8" y="21106"/>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8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305513373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38516541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0C67DB6-ECB3-4169-BA71-4F6E878983C3}" type="datetimeFigureOut">
              <a:rPr lang="en-US" smtClean="0">
                <a:solidFill>
                  <a:srgbClr val="ACCBF9">
                    <a:shade val="50000"/>
                    <a:satMod val="200000"/>
                  </a:srgbClr>
                </a:solidFill>
              </a:rPr>
              <a:pPr/>
              <a:t>7/25/2015</a:t>
            </a:fld>
            <a:endParaRPr lang="en-US">
              <a:solidFill>
                <a:srgbClr val="ACCBF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solidFill>
                <a:srgbClr val="ACCBF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7216A6A1-72E3-4541-AD02-F0955618BBF2}" type="slidenum">
              <a:rPr lang="en-US" smtClean="0">
                <a:solidFill>
                  <a:srgbClr val="ACCBF9">
                    <a:shade val="50000"/>
                    <a:satMod val="200000"/>
                  </a:srgbClr>
                </a:solidFill>
              </a:rPr>
              <a:pPr/>
              <a:t>‹#›</a:t>
            </a:fld>
            <a:endParaRPr lang="en-US">
              <a:solidFill>
                <a:srgbClr val="ACCBF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Tree>
    <p:extLst>
      <p:ext uri="{BB962C8B-B14F-4D97-AF65-F5344CB8AC3E}">
        <p14:creationId xmlns:p14="http://schemas.microsoft.com/office/powerpoint/2010/main" val="278801070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ww.medclip.com/index.php?page=videos&amp;section=view&amp;vid_id=103271" TargetMode="External"/><Relationship Id="rId2" Type="http://schemas.openxmlformats.org/officeDocument/2006/relationships/image" Target="../media/image19.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7.xml"/><Relationship Id="rId5" Type="http://schemas.openxmlformats.org/officeDocument/2006/relationships/hyperlink" Target="https://www.youtube.com/watch?v=ZMLzP1VCANo" TargetMode="Externa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ZMLzP1VCANo" TargetMode="External"/><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0.xml"/><Relationship Id="rId4" Type="http://schemas.openxmlformats.org/officeDocument/2006/relationships/hyperlink" Target="https://www.youtube.com/watch?v=laRyswIO_-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8.xml"/><Relationship Id="rId1" Type="http://schemas.openxmlformats.org/officeDocument/2006/relationships/slideLayout" Target="../slideLayouts/slideLayout68.xml"/><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4.gif"/><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hyperlink" Target="http://www.thefreedictionary.com/embodiment" TargetMode="External"/><Relationship Id="rId7"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7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hyperlink" Target="http://www.youtube.com/user/mindsignonlin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72.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4.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7.xml"/><Relationship Id="rId5" Type="http://schemas.openxmlformats.org/officeDocument/2006/relationships/hyperlink" Target="https://www.youtube.com/watch?v=O0kuM6vv6u4" TargetMode="Externa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www.ted.com/talks/rebecca_saxe_how_brains_make_moral_judgments.html" TargetMode="Externa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8" Type="http://schemas.openxmlformats.org/officeDocument/2006/relationships/hyperlink" Target="http://www.youtube.com/user/mindsignonline" TargetMode="External"/><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hyperlink" Target="http://www.ted.com/talks/rebecca_saxe_how_brains_make_moral_judgments.htm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hyperlink" Target="http://www.youtube.com/watch?v=X6zS7v9nSpo"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hyperlink" Target="http://www.youtube.com/channel/HCMAAVrGOuFnc" TargetMode="External"/><Relationship Id="rId5" Type="http://schemas.openxmlformats.org/officeDocument/2006/relationships/hyperlink" Target="https://www.youtube.com/watch?v=rTND_HGrP08" TargetMode="Externa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3.xml"/><Relationship Id="rId4" Type="http://schemas.openxmlformats.org/officeDocument/2006/relationships/hyperlink" Target="https://www.youtube.com/watch?v=qy_mIEnnlF4"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hyperlink" Target="http://www.youtube.com/watch?v=zerCK0lRjp8" TargetMode="External"/><Relationship Id="rId2" Type="http://schemas.openxmlformats.org/officeDocument/2006/relationships/hyperlink" Target="http://www.youtube.com/watch?v=Z0iWpSNu3NU" TargetMode="External"/><Relationship Id="rId1" Type="http://schemas.openxmlformats.org/officeDocument/2006/relationships/slideLayout" Target="../slideLayouts/slideLayout79.xml"/><Relationship Id="rId4" Type="http://schemas.openxmlformats.org/officeDocument/2006/relationships/image" Target="../media/image86.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0.xml"/><Relationship Id="rId5" Type="http://schemas.openxmlformats.org/officeDocument/2006/relationships/hyperlink" Target="http://www.heraldsun.com.au/news/right-brain-v-left-brain/story-e6frf7jo-1111114603615" TargetMode="External"/><Relationship Id="rId4" Type="http://schemas.openxmlformats.org/officeDocument/2006/relationships/hyperlink" Target="http://psychology.about.com/od/sensationandperception/ig/Optical-Illusions/spinning-dancer-illusion.htmgif"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www.cnn.com/2014/12/22/us/marshmallow-test/" TargetMode="External"/><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youtube.com/watch?v=S_CWBjyIERY" TargetMode="Externa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hyperlink" Target="http://www.youtube.com/watch?v=Tq1-ZxV9Dc4" TargetMode="External"/><Relationship Id="rId2" Type="http://schemas.openxmlformats.org/officeDocument/2006/relationships/hyperlink" Target="http://www.pbs.org/wgbh/nova/education/body/mirror-neurons.html" TargetMode="External"/><Relationship Id="rId1" Type="http://schemas.openxmlformats.org/officeDocument/2006/relationships/slideLayout" Target="../slideLayouts/slideLayout90.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hyperlink" Target="http://science.discovery.com/tv-shows/stuff-you-should-know/videos/stuff-you-should-know-mirror-neurons.htm"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41.xml"/><Relationship Id="rId5" Type="http://schemas.openxmlformats.org/officeDocument/2006/relationships/image" Target="../media/image94.png"/><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http://www.cnn.com/2014/12/22/us/marshmallow-test/" TargetMode="External"/><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www.youtube.com/watch?v=Qghh2Zsh3CY" TargetMode="Externa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voAntzB7EwE" TargetMode="External"/><Relationship Id="rId2" Type="http://schemas.openxmlformats.org/officeDocument/2006/relationships/image" Target="../media/image99.png"/><Relationship Id="rId1" Type="http://schemas.openxmlformats.org/officeDocument/2006/relationships/slideLayout" Target="../slideLayouts/slideLayout101.xml"/><Relationship Id="rId4" Type="http://schemas.openxmlformats.org/officeDocument/2006/relationships/hyperlink" Target="http://psychology.about.com/od/profilesofmajorthinkers/p/jamesbio.ht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0.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6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01.xml"/></Relationships>
</file>

<file path=ppt/slides/_rels/slide62.xml.rels><?xml version="1.0" encoding="UTF-8" standalone="yes"?>
<Relationships xmlns="http://schemas.openxmlformats.org/package/2006/relationships"><Relationship Id="rId3" Type="http://schemas.openxmlformats.org/officeDocument/2006/relationships/hyperlink" Target="https://www.youtube.com/watch?v=IGQmdoK_ZfY" TargetMode="External"/><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7.xml"/><Relationship Id="rId4" Type="http://schemas.openxmlformats.org/officeDocument/2006/relationships/image" Target="../media/image107.png"/></Relationships>
</file>

<file path=ppt/slides/_rels/slide6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40.xml"/></Relationships>
</file>

<file path=ppt/slides/_rels/slide6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4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9.xml"/><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01.xml"/></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S9WC-vWCkkU" TargetMode="External"/><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hyperlink" Target="http://www.youtube.com/watch?v=UtKt8YF7dgQ" TargetMode="External"/><Relationship Id="rId2" Type="http://schemas.openxmlformats.org/officeDocument/2006/relationships/image" Target="../media/image112.png"/><Relationship Id="rId1" Type="http://schemas.openxmlformats.org/officeDocument/2006/relationships/slideLayout" Target="../slideLayouts/slideLayout100.xml"/></Relationships>
</file>

<file path=ppt/slides/_rels/slide7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9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7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12.xml"/></Relationships>
</file>

<file path=ppt/slides/_rels/slide7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0.xml"/></Relationships>
</file>

<file path=ppt/slides/_rels/slide78.xml.rels><?xml version="1.0" encoding="UTF-8" standalone="yes"?>
<Relationships xmlns="http://schemas.openxmlformats.org/package/2006/relationships"><Relationship Id="rId3" Type="http://schemas.openxmlformats.org/officeDocument/2006/relationships/hyperlink" Target="https://www.youtube.com/watch?v=OY0WFdk44pc" TargetMode="External"/><Relationship Id="rId2" Type="http://schemas.openxmlformats.org/officeDocument/2006/relationships/hyperlink" Target="https://www.youtube.com/watch?v=vI0fFEffDd8" TargetMode="External"/><Relationship Id="rId1" Type="http://schemas.openxmlformats.org/officeDocument/2006/relationships/slideLayout" Target="../slideLayouts/slideLayout90.xml"/><Relationship Id="rId5" Type="http://schemas.openxmlformats.org/officeDocument/2006/relationships/image" Target="../media/image116.png"/><Relationship Id="rId4" Type="http://schemas.openxmlformats.org/officeDocument/2006/relationships/hyperlink" Target="https://www.youtube.com/watch?v=5g4_v4JStOU"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6.xml"/><Relationship Id="rId4" Type="http://schemas.openxmlformats.org/officeDocument/2006/relationships/hyperlink" Target="http://www.youtube.com/watch?v=efOF60dv5KQ"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8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https://www.youtube.com/watch?v=Wu1qL0lxp5Y" TargetMode="External"/><Relationship Id="rId1" Type="http://schemas.openxmlformats.org/officeDocument/2006/relationships/slideLayout" Target="../slideLayouts/slideLayout128.xml"/><Relationship Id="rId4" Type="http://schemas.openxmlformats.org/officeDocument/2006/relationships/image" Target="../media/image120.png"/></Relationships>
</file>

<file path=ppt/slides/_rels/slide8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8" Type="http://schemas.openxmlformats.org/officeDocument/2006/relationships/hyperlink" Target="http://clbb.mgh.harvard.edu/criminal-responsibility/" TargetMode="External"/><Relationship Id="rId3" Type="http://schemas.openxmlformats.org/officeDocument/2006/relationships/hyperlink" Target="https://www.youtube.com/watch?v=lfGwsAdS9Dc" TargetMode="External"/><Relationship Id="rId7" Type="http://schemas.openxmlformats.org/officeDocument/2006/relationships/hyperlink" Target="http://bigthink.com/users/michaelgazzaniga" TargetMode="External"/><Relationship Id="rId12" Type="http://schemas.openxmlformats.org/officeDocument/2006/relationships/hyperlink" Target="http://www.youtube.com/watch?v=Tq1-ZxV9Dc4" TargetMode="External"/><Relationship Id="rId2" Type="http://schemas.openxmlformats.org/officeDocument/2006/relationships/hyperlink" Target="http://www.informationphilosopher.com/solutions/scientists/gazzaniga/" TargetMode="External"/><Relationship Id="rId1" Type="http://schemas.openxmlformats.org/officeDocument/2006/relationships/slideLayout" Target="../slideLayouts/slideLayout35.xml"/><Relationship Id="rId6" Type="http://schemas.openxmlformats.org/officeDocument/2006/relationships/hyperlink" Target="http://www.nytimes.com/video/science/100000001142409/michael-gazzaniga.html" TargetMode="External"/><Relationship Id="rId11" Type="http://schemas.openxmlformats.org/officeDocument/2006/relationships/hyperlink" Target="http://www.pbs.org/wgbh/nova/education/body/mirror-neurons.html" TargetMode="External"/><Relationship Id="rId5" Type="http://schemas.openxmlformats.org/officeDocument/2006/relationships/hyperlink" Target="http://www.nytimes.com/2011/11/01/science/telling-the-story-of-the-brains-cacophony-of-competing-voices.html?pagewanted=all" TargetMode="External"/><Relationship Id="rId10" Type="http://schemas.openxmlformats.org/officeDocument/2006/relationships/hyperlink" Target="http://www.psychologicalscience.org/index.php/news/releases/monkey-see-monkey-do-the-role-of-mirror-neurons-in-human-behavior.html" TargetMode="External"/><Relationship Id="rId4" Type="http://schemas.openxmlformats.org/officeDocument/2006/relationships/hyperlink" Target="http://www.dana.org/Cerebrum/Default.aspx?id=39343" TargetMode="External"/><Relationship Id="rId9" Type="http://schemas.openxmlformats.org/officeDocument/2006/relationships/hyperlink" Target="http://www.medpagetoday.com/Neurology/HeadTrauma/40947"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http://video.mit.edu/watch/optogenetics-controlling-the-brain-with-light-7659/" TargetMode="External"/><Relationship Id="rId3" Type="http://schemas.openxmlformats.org/officeDocument/2006/relationships/hyperlink" Target="https://www.youtube.com/watch?v=RKB0Oene5Ys" TargetMode="External"/><Relationship Id="rId7" Type="http://schemas.openxmlformats.org/officeDocument/2006/relationships/hyperlink" Target="http://www.sciencedaily.com/releases/2014/01/140116085105.htm" TargetMode="External"/><Relationship Id="rId2" Type="http://schemas.openxmlformats.org/officeDocument/2006/relationships/notesSlide" Target="../notesSlides/notesSlide28.xml"/><Relationship Id="rId1" Type="http://schemas.openxmlformats.org/officeDocument/2006/relationships/slideLayout" Target="../slideLayouts/slideLayout40.xml"/><Relationship Id="rId6" Type="http://schemas.openxmlformats.org/officeDocument/2006/relationships/hyperlink" Target="https://www.youtube.com/watch?v=rTND_HGrP08" TargetMode="External"/><Relationship Id="rId11" Type="http://schemas.openxmlformats.org/officeDocument/2006/relationships/hyperlink" Target="http://scienceblogs.com/neurophilosophy/2010/03/30/magnetic-manipulation-of-the-sense-of-morailty/" TargetMode="External"/><Relationship Id="rId5" Type="http://schemas.openxmlformats.org/officeDocument/2006/relationships/hyperlink" Target="https://www.youtube.com/watch?v=HHH9gu5h2Qg" TargetMode="External"/><Relationship Id="rId10" Type="http://schemas.openxmlformats.org/officeDocument/2006/relationships/hyperlink" Target="https://www.youtube.com/watch?v=Yo4WF3cSd9Q" TargetMode="External"/><Relationship Id="rId4" Type="http://schemas.openxmlformats.org/officeDocument/2006/relationships/hyperlink" Target="http://clbb.mgh.harvard.edu/criminal-responsibility/" TargetMode="External"/><Relationship Id="rId9" Type="http://schemas.openxmlformats.org/officeDocument/2006/relationships/hyperlink" Target="http://www.cnn.com/2014/12/22/us/marshmallow-test/" TargetMode="External"/></Relationships>
</file>

<file path=ppt/slides/_rels/slide86.xml.rels><?xml version="1.0" encoding="UTF-8" standalone="yes"?>
<Relationships xmlns="http://schemas.openxmlformats.org/package/2006/relationships"><Relationship Id="rId8" Type="http://schemas.openxmlformats.org/officeDocument/2006/relationships/hyperlink" Target="http://www.psychologytoday.com/blog/the-natural-unconscious/200906/the-will-is-caused-not-free" TargetMode="External"/><Relationship Id="rId3" Type="http://schemas.openxmlformats.org/officeDocument/2006/relationships/hyperlink" Target="https://www.youtube.com/watch?annotation_id=annotation_262395&amp;feature=iv&amp;src_vid=voAntzB7EwE&amp;v=v3iPrBrGSJM" TargetMode="External"/><Relationship Id="rId7" Type="http://schemas.openxmlformats.org/officeDocument/2006/relationships/hyperlink" Target="http://www.psych.nyu.edu/bargh/" TargetMode="External"/><Relationship Id="rId2" Type="http://schemas.openxmlformats.org/officeDocument/2006/relationships/hyperlink" Target="https://www.youtube.com/watch?v=S9WC-vWCkkU" TargetMode="External"/><Relationship Id="rId1" Type="http://schemas.openxmlformats.org/officeDocument/2006/relationships/slideLayout" Target="../slideLayouts/slideLayout40.xml"/><Relationship Id="rId6" Type="http://schemas.openxmlformats.org/officeDocument/2006/relationships/hyperlink" Target="https://www.youtube.com/watch?v=VkrrVozZR2c" TargetMode="External"/><Relationship Id="rId5" Type="http://schemas.openxmlformats.org/officeDocument/2006/relationships/hyperlink" Target="http://www.youtube.com/watch?v=UtKt8YF7dgQ" TargetMode="External"/><Relationship Id="rId10" Type="http://schemas.openxmlformats.org/officeDocument/2006/relationships/hyperlink" Target="https://www.youtube.com/watch?v=F17JGDZDVUs" TargetMode="External"/><Relationship Id="rId4" Type="http://schemas.openxmlformats.org/officeDocument/2006/relationships/hyperlink" Target="http://www.youtube.com/watch?v=38XO7ac9eSs" TargetMode="External"/><Relationship Id="rId9" Type="http://schemas.openxmlformats.org/officeDocument/2006/relationships/hyperlink" Target="https://www.youtube.com/watch?v=pWSC48EUg-8"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34.xml"/><Relationship Id="rId4" Type="http://schemas.openxmlformats.org/officeDocument/2006/relationships/image" Target="../media/image123.png"/></Relationships>
</file>

<file path=ppt/slides/_rels/slide8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200000" scaled="0"/>
          <a:tileRect/>
        </a:gra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solidFill>
                  <a:schemeClr val="accent5">
                    <a:lumMod val="50000"/>
                  </a:schemeClr>
                </a:solidFill>
              </a:rPr>
              <a:t>Making of the Modern Mind</a:t>
            </a:r>
            <a:endParaRPr lang="en-US" dirty="0">
              <a:solidFill>
                <a:schemeClr val="accent5">
                  <a:lumMod val="50000"/>
                </a:schemeClr>
              </a:solidFill>
            </a:endParaRPr>
          </a:p>
        </p:txBody>
      </p:sp>
    </p:spTree>
    <p:extLst>
      <p:ext uri="{BB962C8B-B14F-4D97-AF65-F5344CB8AC3E}">
        <p14:creationId xmlns:p14="http://schemas.microsoft.com/office/powerpoint/2010/main" val="3575501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A603AB"/>
            </a:gs>
            <a:gs pos="36000">
              <a:srgbClr val="0819FB"/>
            </a:gs>
            <a:gs pos="62000">
              <a:srgbClr val="1A8D48"/>
            </a:gs>
            <a:gs pos="69000">
              <a:srgbClr val="FFFF00"/>
            </a:gs>
            <a:gs pos="71264">
              <a:srgbClr val="F37B10"/>
            </a:gs>
            <a:gs pos="80000">
              <a:srgbClr val="EE3F17"/>
            </a:gs>
            <a:gs pos="88000">
              <a:srgbClr val="E81766"/>
            </a:gs>
            <a:gs pos="100000">
              <a:srgbClr val="A603AB"/>
            </a:gs>
          </a:gsLst>
          <a:lin ang="18600000" scaled="0"/>
        </a:gra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2479700" y="1447800"/>
            <a:ext cx="6400800" cy="2286000"/>
          </a:xfrm>
        </p:spPr>
        <p:txBody>
          <a:bodyPr>
            <a:normAutofit fontScale="90000"/>
          </a:bodyPr>
          <a:lstStyle/>
          <a:p>
            <a:r>
              <a:rPr lang="en-US" dirty="0" smtClean="0">
                <a:solidFill>
                  <a:srgbClr val="7030A0"/>
                </a:solidFill>
              </a:rPr>
              <a:t>Priming</a:t>
            </a:r>
            <a:r>
              <a:rPr lang="en-US" dirty="0" smtClean="0"/>
              <a:t/>
            </a:r>
            <a:br>
              <a:rPr lang="en-US" dirty="0" smtClean="0"/>
            </a:br>
            <a:r>
              <a:rPr lang="en-US" dirty="0" smtClean="0"/>
              <a:t/>
            </a:r>
            <a:br>
              <a:rPr lang="en-US" dirty="0" smtClean="0"/>
            </a:br>
            <a:r>
              <a:rPr lang="en-US" dirty="0" smtClean="0"/>
              <a:t/>
            </a:r>
            <a:br>
              <a:rPr lang="en-US" dirty="0" smtClean="0"/>
            </a:br>
            <a:r>
              <a:rPr lang="en-US" dirty="0"/>
              <a:t/>
            </a:r>
            <a:br>
              <a:rPr lang="en-US" dirty="0"/>
            </a:br>
            <a:r>
              <a:rPr lang="en-US" sz="2200" dirty="0" smtClean="0">
                <a:solidFill>
                  <a:srgbClr val="002060"/>
                </a:solidFill>
              </a:rPr>
              <a:t>…</a:t>
            </a:r>
            <a:r>
              <a:rPr lang="en-US" sz="2200" dirty="0">
                <a:solidFill>
                  <a:srgbClr val="002060"/>
                </a:solidFill>
              </a:rPr>
              <a:t>And the cognitive dissonance that follows…</a:t>
            </a:r>
            <a:r>
              <a:rPr lang="en-US" dirty="0">
                <a:solidFill>
                  <a:srgbClr val="002060"/>
                </a:solidFill>
              </a:rPr>
              <a:t/>
            </a:r>
            <a:br>
              <a:rPr lang="en-US" dirty="0">
                <a:solidFill>
                  <a:srgbClr val="002060"/>
                </a:solidFill>
              </a:rPr>
            </a:br>
            <a:endParaRPr 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209800"/>
            <a:ext cx="21336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473299" y="5827931"/>
            <a:ext cx="6549742" cy="646331"/>
          </a:xfrm>
          <a:prstGeom prst="rect">
            <a:avLst/>
          </a:prstGeom>
          <a:noFill/>
        </p:spPr>
        <p:txBody>
          <a:bodyPr wrap="none" rtlCol="0">
            <a:spAutoFit/>
          </a:bodyPr>
          <a:lstStyle/>
          <a:p>
            <a:r>
              <a:rPr lang="en-US" dirty="0">
                <a:solidFill>
                  <a:srgbClr val="002060"/>
                </a:solidFill>
              </a:rPr>
              <a:t>How did the article prime us to see her spin one way or the other?</a:t>
            </a:r>
          </a:p>
          <a:p>
            <a:endParaRPr lang="en-US" dirty="0">
              <a:solidFill>
                <a:srgbClr val="002060"/>
              </a:solidFill>
            </a:endParaRPr>
          </a:p>
        </p:txBody>
      </p:sp>
    </p:spTree>
    <p:extLst>
      <p:ext uri="{BB962C8B-B14F-4D97-AF65-F5344CB8AC3E}">
        <p14:creationId xmlns:p14="http://schemas.microsoft.com/office/powerpoint/2010/main" val="2135565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764" y="2819400"/>
            <a:ext cx="343524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loud Callout 2"/>
          <p:cNvSpPr/>
          <p:nvPr/>
        </p:nvSpPr>
        <p:spPr>
          <a:xfrm rot="467633">
            <a:off x="3167719" y="588624"/>
            <a:ext cx="4364903" cy="2627830"/>
          </a:xfrm>
          <a:prstGeom prst="cloudCallou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242852">
                    <a:lumMod val="60000"/>
                    <a:lumOff val="40000"/>
                  </a:srgbClr>
                </a:solidFill>
                <a:ea typeface="Batang" panose="02030600000101010101" pitchFamily="18" charset="-127"/>
              </a:rPr>
              <a:t>The left hand doesn’t know what the right hand is doing?</a:t>
            </a:r>
          </a:p>
        </p:txBody>
      </p:sp>
      <p:sp>
        <p:nvSpPr>
          <p:cNvPr id="4" name="TextBox 3"/>
          <p:cNvSpPr txBox="1"/>
          <p:nvPr/>
        </p:nvSpPr>
        <p:spPr>
          <a:xfrm>
            <a:off x="986013" y="6344099"/>
            <a:ext cx="7274893" cy="615553"/>
          </a:xfrm>
          <a:prstGeom prst="rect">
            <a:avLst/>
          </a:prstGeom>
          <a:noFill/>
        </p:spPr>
        <p:txBody>
          <a:bodyPr wrap="square" rtlCol="0">
            <a:spAutoFit/>
          </a:bodyPr>
          <a:lstStyle/>
          <a:p>
            <a:r>
              <a:rPr lang="en-US" sz="1600" dirty="0">
                <a:solidFill>
                  <a:prstClr val="black"/>
                </a:solidFill>
                <a:hlinkClick r:id="rId3"/>
              </a:rPr>
              <a:t>http://www.medclip.com/index.php?page=videos&amp;section=view&amp;vid_id=103271</a:t>
            </a:r>
            <a:endParaRPr lang="en-US" sz="1600" dirty="0">
              <a:solidFill>
                <a:prstClr val="black"/>
              </a:solidFill>
            </a:endParaRPr>
          </a:p>
          <a:p>
            <a:endParaRPr lang="en-US" dirty="0">
              <a:solidFill>
                <a:prstClr val="black"/>
              </a:solidFill>
            </a:endParaRPr>
          </a:p>
        </p:txBody>
      </p:sp>
      <p:sp>
        <p:nvSpPr>
          <p:cNvPr id="2" name="TextBox 1"/>
          <p:cNvSpPr txBox="1"/>
          <p:nvPr/>
        </p:nvSpPr>
        <p:spPr>
          <a:xfrm>
            <a:off x="6248400" y="5370457"/>
            <a:ext cx="2545890" cy="369332"/>
          </a:xfrm>
          <a:prstGeom prst="rect">
            <a:avLst/>
          </a:prstGeom>
          <a:noFill/>
        </p:spPr>
        <p:txBody>
          <a:bodyPr wrap="none" rtlCol="0">
            <a:spAutoFit/>
          </a:bodyPr>
          <a:lstStyle/>
          <a:p>
            <a:r>
              <a:rPr lang="en-US" dirty="0">
                <a:solidFill>
                  <a:prstClr val="black"/>
                </a:solidFill>
              </a:rPr>
              <a:t>Wins a Nobel Prize 1981</a:t>
            </a:r>
          </a:p>
        </p:txBody>
      </p:sp>
      <p:sp>
        <p:nvSpPr>
          <p:cNvPr id="6" name="TextBox 5"/>
          <p:cNvSpPr txBox="1"/>
          <p:nvPr/>
        </p:nvSpPr>
        <p:spPr>
          <a:xfrm>
            <a:off x="986020" y="5968780"/>
            <a:ext cx="8158003" cy="369332"/>
          </a:xfrm>
          <a:prstGeom prst="rect">
            <a:avLst/>
          </a:prstGeom>
          <a:noFill/>
        </p:spPr>
        <p:txBody>
          <a:bodyPr wrap="none" rtlCol="0">
            <a:spAutoFit/>
          </a:bodyPr>
          <a:lstStyle/>
          <a:p>
            <a:pPr marL="285750" indent="-285750">
              <a:buFont typeface="Wingdings" panose="05000000000000000000" pitchFamily="2" charset="2"/>
              <a:buChar char="v"/>
            </a:pPr>
            <a:r>
              <a:rPr lang="en-US" b="1" dirty="0">
                <a:solidFill>
                  <a:srgbClr val="0070C0"/>
                </a:solidFill>
                <a:effectLst>
                  <a:outerShdw blurRad="50000" dist="30000" dir="5400000" algn="tl" rotWithShape="0">
                    <a:srgbClr val="000000">
                      <a:alpha val="30000"/>
                    </a:srgbClr>
                  </a:outerShdw>
                </a:effectLst>
              </a:rPr>
              <a:t>Note that the theory of Left Brain Narrative is similar to Confabulation</a:t>
            </a:r>
            <a:endParaRPr lang="en-US" sz="2000" dirty="0">
              <a:solidFill>
                <a:prstClr val="black"/>
              </a:solidFill>
            </a:endParaRPr>
          </a:p>
        </p:txBody>
      </p:sp>
      <p:sp>
        <p:nvSpPr>
          <p:cNvPr id="7" name="TextBox 6"/>
          <p:cNvSpPr txBox="1"/>
          <p:nvPr/>
        </p:nvSpPr>
        <p:spPr>
          <a:xfrm>
            <a:off x="1271167" y="5322449"/>
            <a:ext cx="3962400" cy="646331"/>
          </a:xfrm>
          <a:prstGeom prst="rect">
            <a:avLst/>
          </a:prstGeom>
          <a:noFill/>
        </p:spPr>
        <p:txBody>
          <a:bodyPr wrap="square" rtlCol="0">
            <a:spAutoFit/>
          </a:bodyPr>
          <a:lstStyle/>
          <a:p>
            <a:r>
              <a:rPr lang="en-US" dirty="0">
                <a:solidFill>
                  <a:prstClr val="black"/>
                </a:solidFill>
              </a:rPr>
              <a:t>Decides there is a final stage that pulls information together</a:t>
            </a:r>
          </a:p>
        </p:txBody>
      </p:sp>
    </p:spTree>
    <p:extLst>
      <p:ext uri="{BB962C8B-B14F-4D97-AF65-F5344CB8AC3E}">
        <p14:creationId xmlns:p14="http://schemas.microsoft.com/office/powerpoint/2010/main" val="40223656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2" name="Picture 1" descr="Brain functions and  sections from the top.jpg"/>
          <p:cNvPicPr>
            <a:picLocks noChangeAspect="1"/>
          </p:cNvPicPr>
          <p:nvPr/>
        </p:nvPicPr>
        <p:blipFill>
          <a:blip r:embed="rId2" cstate="print"/>
          <a:stretch>
            <a:fillRect/>
          </a:stretch>
        </p:blipFill>
        <p:spPr>
          <a:xfrm>
            <a:off x="1600201" y="762000"/>
            <a:ext cx="4986338" cy="5106010"/>
          </a:xfrm>
          <a:prstGeom prst="rect">
            <a:avLst/>
          </a:prstGeom>
        </p:spPr>
      </p:pic>
    </p:spTree>
    <p:extLst>
      <p:ext uri="{BB962C8B-B14F-4D97-AF65-F5344CB8AC3E}">
        <p14:creationId xmlns:p14="http://schemas.microsoft.com/office/powerpoint/2010/main" val="257665404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127373"/>
            <a:ext cx="2850652" cy="369332"/>
          </a:xfrm>
          <a:prstGeom prst="rect">
            <a:avLst/>
          </a:prstGeom>
          <a:noFill/>
        </p:spPr>
        <p:txBody>
          <a:bodyPr wrap="none" rtlCol="0">
            <a:spAutoFit/>
          </a:bodyPr>
          <a:lstStyle/>
          <a:p>
            <a:r>
              <a:rPr lang="en-US" b="1" dirty="0">
                <a:solidFill>
                  <a:prstClr val="black"/>
                </a:solidFill>
              </a:rPr>
              <a:t>Wins a Nobel Prize 1981</a:t>
            </a:r>
          </a:p>
        </p:txBody>
      </p:sp>
      <p:sp>
        <p:nvSpPr>
          <p:cNvPr id="5" name="Rectangle 4"/>
          <p:cNvSpPr/>
          <p:nvPr/>
        </p:nvSpPr>
        <p:spPr>
          <a:xfrm>
            <a:off x="1524026" y="6386174"/>
            <a:ext cx="184731" cy="646331"/>
          </a:xfrm>
          <a:prstGeom prst="rect">
            <a:avLst/>
          </a:prstGeom>
        </p:spPr>
        <p:txBody>
          <a:bodyPr wrap="none">
            <a:spAutoFit/>
          </a:bodyPr>
          <a:lstStyle/>
          <a:p>
            <a:endParaRPr lang="en-US" dirty="0">
              <a:solidFill>
                <a:prstClr val="black"/>
              </a:solidFill>
            </a:endParaRPr>
          </a:p>
          <a:p>
            <a:endParaRPr lang="en-US" dirty="0">
              <a:solidFill>
                <a:prstClr val="black"/>
              </a:solidFill>
            </a:endParaRPr>
          </a:p>
        </p:txBody>
      </p:sp>
      <p:sp>
        <p:nvSpPr>
          <p:cNvPr id="4" name="Title 3"/>
          <p:cNvSpPr>
            <a:spLocks noGrp="1"/>
          </p:cNvSpPr>
          <p:nvPr>
            <p:ph type="title"/>
          </p:nvPr>
        </p:nvSpPr>
        <p:spPr>
          <a:xfrm>
            <a:off x="838200" y="144776"/>
            <a:ext cx="8229600" cy="1143000"/>
          </a:xfrm>
        </p:spPr>
        <p:txBody>
          <a:bodyPr>
            <a:normAutofit fontScale="90000"/>
          </a:bodyPr>
          <a:lstStyle/>
          <a:p>
            <a:r>
              <a:rPr lang="en-US" dirty="0" smtClean="0">
                <a:solidFill>
                  <a:srgbClr val="002060"/>
                </a:solidFill>
              </a:rPr>
              <a:t>The Split-Brain  </a:t>
            </a:r>
            <a:r>
              <a:rPr lang="en-US" sz="2700" dirty="0" smtClean="0"/>
              <a:t>(</a:t>
            </a:r>
            <a:r>
              <a:rPr lang="en-US" sz="2700" dirty="0" err="1" smtClean="0"/>
              <a:t>Gazzaniga</a:t>
            </a:r>
            <a:r>
              <a:rPr lang="en-US" sz="2700" dirty="0" smtClean="0"/>
              <a:t> &amp; Sperry at Cal-Tech)</a:t>
            </a:r>
            <a:endParaRPr lang="en-US" sz="2700" dirty="0"/>
          </a:p>
        </p:txBody>
      </p:sp>
      <p:pic>
        <p:nvPicPr>
          <p:cNvPr id="4098"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99000"/>
                    </a14:imgEffect>
                    <a14:imgEffect>
                      <a14:brightnessContrast contrast="5000"/>
                    </a14:imgEffect>
                  </a14:imgLayer>
                </a14:imgProps>
              </a:ext>
              <a:ext uri="{28A0092B-C50C-407E-A947-70E740481C1C}">
                <a14:useLocalDpi xmlns:a14="http://schemas.microsoft.com/office/drawing/2010/main" val="0"/>
              </a:ext>
            </a:extLst>
          </a:blip>
          <a:stretch>
            <a:fillRect/>
          </a:stretch>
        </p:blipFill>
        <p:spPr bwMode="auto">
          <a:xfrm>
            <a:off x="42518" y="1905000"/>
            <a:ext cx="9101509"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609627" y="6069846"/>
            <a:ext cx="5912311" cy="923330"/>
          </a:xfrm>
          <a:prstGeom prst="rect">
            <a:avLst/>
          </a:prstGeom>
        </p:spPr>
        <p:txBody>
          <a:bodyPr wrap="square">
            <a:spAutoFit/>
          </a:bodyPr>
          <a:lstStyle/>
          <a:p>
            <a:r>
              <a:rPr lang="en-US" dirty="0">
                <a:solidFill>
                  <a:prstClr val="black"/>
                </a:solidFill>
                <a:hlinkClick r:id="rId5"/>
              </a:rPr>
              <a:t>https://www.youtube.com/watch?v=lfGwsAdS9Dc</a:t>
            </a:r>
          </a:p>
          <a:p>
            <a:r>
              <a:rPr lang="en-US" dirty="0">
                <a:solidFill>
                  <a:prstClr val="black"/>
                </a:solidFill>
                <a:hlinkClick r:id="rId5"/>
              </a:rPr>
              <a:t>https://www.youtube.com/watch?v=ZMLzP1VCANo</a:t>
            </a:r>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37769179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6082602"/>
            <a:ext cx="7315200" cy="1200329"/>
          </a:xfrm>
          <a:prstGeom prst="rect">
            <a:avLst/>
          </a:prstGeom>
        </p:spPr>
        <p:txBody>
          <a:bodyPr wrap="square">
            <a:spAutoFit/>
          </a:bodyPr>
          <a:lstStyle/>
          <a:p>
            <a:r>
              <a:rPr lang="en-US" dirty="0">
                <a:solidFill>
                  <a:prstClr val="black"/>
                </a:solidFill>
              </a:rPr>
              <a:t>Dr. </a:t>
            </a:r>
            <a:r>
              <a:rPr lang="en-US" dirty="0" err="1">
                <a:solidFill>
                  <a:prstClr val="black"/>
                </a:solidFill>
              </a:rPr>
              <a:t>Gazzaniga</a:t>
            </a:r>
            <a:r>
              <a:rPr lang="en-US" dirty="0">
                <a:solidFill>
                  <a:prstClr val="black"/>
                </a:solidFill>
              </a:rPr>
              <a:t> talks about the story we create: </a:t>
            </a:r>
          </a:p>
          <a:p>
            <a:r>
              <a:rPr lang="en-US" dirty="0">
                <a:solidFill>
                  <a:srgbClr val="0070C0"/>
                </a:solidFill>
                <a:hlinkClick r:id="rId3"/>
              </a:rPr>
              <a:t>https://www.youtube.com/watch?v=ZMLzP1VCANo</a:t>
            </a:r>
            <a:endParaRPr lang="en-US" dirty="0">
              <a:solidFill>
                <a:srgbClr val="0070C0"/>
              </a:solidFill>
            </a:endParaRPr>
          </a:p>
          <a:p>
            <a:endParaRPr lang="en-US" dirty="0">
              <a:solidFill>
                <a:srgbClr val="0070C0"/>
              </a:solidFill>
            </a:endParaRPr>
          </a:p>
          <a:p>
            <a:endParaRPr lang="en-US" dirty="0">
              <a:solidFill>
                <a:prstClr val="black"/>
              </a:solidFill>
            </a:endParaRPr>
          </a:p>
        </p:txBody>
      </p:sp>
      <p:sp>
        <p:nvSpPr>
          <p:cNvPr id="3" name="Title 2"/>
          <p:cNvSpPr>
            <a:spLocks noGrp="1"/>
          </p:cNvSpPr>
          <p:nvPr>
            <p:ph type="title"/>
          </p:nvPr>
        </p:nvSpPr>
        <p:spPr>
          <a:xfrm>
            <a:off x="1377871" y="152400"/>
            <a:ext cx="7498080" cy="1143000"/>
          </a:xfrm>
        </p:spPr>
        <p:txBody>
          <a:bodyPr/>
          <a:lstStyle/>
          <a:p>
            <a:r>
              <a:rPr lang="en-US" b="1" dirty="0" smtClean="0">
                <a:solidFill>
                  <a:srgbClr val="002060"/>
                </a:solidFill>
              </a:rPr>
              <a:t>Split-Brains</a:t>
            </a:r>
            <a:endParaRPr lang="en-US" b="1" dirty="0">
              <a:solidFill>
                <a:srgbClr val="002060"/>
              </a:solidFill>
            </a:endParaRPr>
          </a:p>
        </p:txBody>
      </p:sp>
      <p:sp>
        <p:nvSpPr>
          <p:cNvPr id="4" name="Content Placeholder 3"/>
          <p:cNvSpPr>
            <a:spLocks noGrp="1"/>
          </p:cNvSpPr>
          <p:nvPr>
            <p:ph idx="1"/>
          </p:nvPr>
        </p:nvSpPr>
        <p:spPr>
          <a:xfrm>
            <a:off x="1066800" y="1143000"/>
            <a:ext cx="7790688" cy="4800600"/>
          </a:xfrm>
        </p:spPr>
        <p:txBody>
          <a:bodyPr>
            <a:normAutofit/>
          </a:bodyPr>
          <a:lstStyle/>
          <a:p>
            <a:pPr marL="82296" indent="0">
              <a:buNone/>
            </a:pPr>
            <a:r>
              <a:rPr lang="en-US" sz="1800" dirty="0" smtClean="0">
                <a:solidFill>
                  <a:srgbClr val="002060"/>
                </a:solidFill>
              </a:rPr>
              <a:t>Dr. </a:t>
            </a:r>
            <a:r>
              <a:rPr lang="en-US" sz="1800" dirty="0" err="1" smtClean="0">
                <a:solidFill>
                  <a:srgbClr val="002060"/>
                </a:solidFill>
              </a:rPr>
              <a:t>Gazzaniga</a:t>
            </a:r>
            <a:r>
              <a:rPr lang="en-US" sz="1800" dirty="0" smtClean="0">
                <a:solidFill>
                  <a:srgbClr val="002060"/>
                </a:solidFill>
              </a:rPr>
              <a:t>:</a:t>
            </a:r>
          </a:p>
          <a:p>
            <a:pPr marL="82296" indent="0">
              <a:buNone/>
            </a:pPr>
            <a:r>
              <a:rPr lang="en-US" sz="1800" dirty="0" smtClean="0"/>
              <a:t>“The </a:t>
            </a:r>
            <a:r>
              <a:rPr lang="en-US" sz="1800" dirty="0"/>
              <a:t>brain isn't like a computer, with specific sections of hardware charged with specific tasks. It's more like a network of computers connected by very big, busy broadband cables. The connectivity between active brain regions is turning out to be just as important, if not more so, than the operation of the distinct parts</a:t>
            </a:r>
            <a:r>
              <a:rPr lang="en-US" sz="1800" dirty="0" smtClean="0"/>
              <a:t>.”</a:t>
            </a:r>
            <a:endParaRPr lang="en-US" sz="1800" dirty="0"/>
          </a:p>
          <a:p>
            <a:pPr marL="82296" indent="0">
              <a:buNone/>
            </a:pPr>
            <a:endParaRPr lang="en-US" sz="1800" dirty="0" smtClean="0"/>
          </a:p>
          <a:p>
            <a:pPr marL="82296" indent="0">
              <a:buNone/>
            </a:pPr>
            <a:r>
              <a:rPr lang="en-US" sz="2000" b="1" dirty="0" smtClean="0">
                <a:solidFill>
                  <a:srgbClr val="002060"/>
                </a:solidFill>
              </a:rPr>
              <a:t>Experiments have shown:</a:t>
            </a:r>
          </a:p>
          <a:p>
            <a:r>
              <a:rPr lang="en-US" sz="1800" dirty="0"/>
              <a:t>It </a:t>
            </a:r>
            <a:r>
              <a:rPr lang="en-US" sz="1800" dirty="0" smtClean="0"/>
              <a:t>was commonly </a:t>
            </a:r>
            <a:r>
              <a:rPr lang="en-US" sz="1800" dirty="0"/>
              <a:t>believed that the left brain is analytic and </a:t>
            </a:r>
            <a:r>
              <a:rPr lang="en-US" sz="1800" dirty="0" smtClean="0"/>
              <a:t>the </a:t>
            </a:r>
            <a:r>
              <a:rPr lang="en-US" sz="1800" dirty="0"/>
              <a:t>right brain is </a:t>
            </a:r>
            <a:r>
              <a:rPr lang="en-US" sz="1800" dirty="0" smtClean="0"/>
              <a:t>artistic but fMRIs shows that </a:t>
            </a:r>
            <a:r>
              <a:rPr lang="en-US" sz="1800" dirty="0"/>
              <a:t>specialized tasks </a:t>
            </a:r>
            <a:r>
              <a:rPr lang="en-US" sz="1800" dirty="0" smtClean="0"/>
              <a:t>engage </a:t>
            </a:r>
            <a:r>
              <a:rPr lang="en-US" sz="1800" dirty="0"/>
              <a:t>networks </a:t>
            </a:r>
            <a:r>
              <a:rPr lang="en-US" sz="1800" dirty="0" smtClean="0"/>
              <a:t>across </a:t>
            </a:r>
            <a:r>
              <a:rPr lang="en-US" sz="1800" dirty="0"/>
              <a:t>the entire </a:t>
            </a:r>
            <a:r>
              <a:rPr lang="en-US" sz="1800" dirty="0" smtClean="0"/>
              <a:t>brain</a:t>
            </a:r>
          </a:p>
          <a:p>
            <a:r>
              <a:rPr lang="en-US" sz="1800" dirty="0"/>
              <a:t>That each half of the brain can function independently</a:t>
            </a:r>
          </a:p>
          <a:p>
            <a:r>
              <a:rPr lang="en-US" sz="1800" dirty="0" smtClean="0"/>
              <a:t>That while each brain can act independently, with communication they can  work together </a:t>
            </a:r>
          </a:p>
          <a:p>
            <a:r>
              <a:rPr lang="en-US" sz="1800" dirty="0" smtClean="0"/>
              <a:t>That each half of the brain can compensate for the other half</a:t>
            </a:r>
          </a:p>
        </p:txBody>
      </p:sp>
    </p:spTree>
    <p:extLst>
      <p:ext uri="{BB962C8B-B14F-4D97-AF65-F5344CB8AC3E}">
        <p14:creationId xmlns:p14="http://schemas.microsoft.com/office/powerpoint/2010/main" val="36612217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gs>
            <a:gs pos="12000">
              <a:srgbClr val="0070C0"/>
            </a:gs>
            <a:gs pos="45000">
              <a:srgbClr val="FFFF00"/>
            </a:gs>
            <a:gs pos="64000">
              <a:srgbClr val="01A78F"/>
            </a:gs>
            <a:gs pos="91000">
              <a:srgbClr val="3366FF"/>
            </a:gs>
          </a:gsLst>
          <a:lin ang="7800000" scaled="0"/>
          <a:tileRect/>
        </a:gra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643996"/>
            <a:ext cx="2925076"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loud Callout 2"/>
          <p:cNvSpPr/>
          <p:nvPr/>
        </p:nvSpPr>
        <p:spPr>
          <a:xfrm rot="1963967">
            <a:off x="3193385" y="325090"/>
            <a:ext cx="4627097" cy="3023943"/>
          </a:xfrm>
          <a:prstGeom prst="cloudCallou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B80A">
                  <a:lumMod val="20000"/>
                  <a:lumOff val="80000"/>
                </a:srgbClr>
              </a:solidFill>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4709">
            <a:off x="4463532" y="786875"/>
            <a:ext cx="2366330" cy="1718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91876" y="4267200"/>
            <a:ext cx="5304524" cy="2769989"/>
          </a:xfrm>
          <a:prstGeom prst="rect">
            <a:avLst/>
          </a:prstGeom>
          <a:noFill/>
        </p:spPr>
        <p:txBody>
          <a:bodyPr wrap="square" rtlCol="0">
            <a:spAutoFit/>
          </a:bodyPr>
          <a:lstStyle/>
          <a:p>
            <a:endParaRPr lang="en-US" sz="2000" dirty="0">
              <a:solidFill>
                <a:prstClr val="black"/>
              </a:solidFill>
            </a:endParaRPr>
          </a:p>
          <a:p>
            <a:endParaRPr lang="en-US" dirty="0">
              <a:solidFill>
                <a:prstClr val="black"/>
              </a:solidFill>
            </a:endParaRPr>
          </a:p>
          <a:p>
            <a:r>
              <a:rPr lang="en-US" sz="2000" dirty="0">
                <a:solidFill>
                  <a:prstClr val="black"/>
                </a:solidFill>
              </a:rPr>
              <a:t>Dr. Michael S. </a:t>
            </a:r>
            <a:r>
              <a:rPr lang="en-US" sz="2000" dirty="0" err="1">
                <a:solidFill>
                  <a:prstClr val="black"/>
                </a:solidFill>
              </a:rPr>
              <a:t>Gazzaniga</a:t>
            </a:r>
            <a:r>
              <a:rPr lang="en-US" sz="2000" dirty="0">
                <a:solidFill>
                  <a:prstClr val="black"/>
                </a:solidFill>
              </a:rPr>
              <a:t>:  Split brain research</a:t>
            </a:r>
          </a:p>
          <a:p>
            <a:r>
              <a:rPr lang="en-US" sz="2000" dirty="0" smtClean="0">
                <a:solidFill>
                  <a:prstClr val="black"/>
                </a:solidFill>
              </a:rPr>
              <a:t>	</a:t>
            </a:r>
          </a:p>
          <a:p>
            <a:r>
              <a:rPr lang="en-US" sz="2000" dirty="0">
                <a:solidFill>
                  <a:prstClr val="black"/>
                </a:solidFill>
              </a:rPr>
              <a:t> </a:t>
            </a:r>
            <a:r>
              <a:rPr lang="en-US" sz="2000" dirty="0" smtClean="0">
                <a:solidFill>
                  <a:prstClr val="black"/>
                </a:solidFill>
              </a:rPr>
              <a:t>           Hmmm</a:t>
            </a:r>
            <a:r>
              <a:rPr lang="en-US" sz="2000" dirty="0">
                <a:solidFill>
                  <a:prstClr val="black"/>
                </a:solidFill>
              </a:rPr>
              <a:t>. Who’s driving the submarine</a:t>
            </a:r>
            <a:r>
              <a:rPr lang="en-US" sz="2000" dirty="0" smtClean="0">
                <a:solidFill>
                  <a:prstClr val="black"/>
                </a:solidFill>
              </a:rPr>
              <a:t>?</a:t>
            </a:r>
          </a:p>
          <a:p>
            <a:endParaRPr lang="en-US" sz="2000" dirty="0">
              <a:solidFill>
                <a:prstClr val="black"/>
              </a:solidFill>
            </a:endParaRPr>
          </a:p>
          <a:p>
            <a:endParaRPr lang="en-US" sz="2000" dirty="0">
              <a:solidFill>
                <a:prstClr val="black"/>
              </a:solidFill>
            </a:endParaRPr>
          </a:p>
          <a:p>
            <a:r>
              <a:rPr lang="en-US" dirty="0">
                <a:solidFill>
                  <a:prstClr val="black"/>
                </a:solidFill>
              </a:rPr>
              <a:t>   </a:t>
            </a:r>
            <a:r>
              <a:rPr lang="en-US" dirty="0">
                <a:solidFill>
                  <a:prstClr val="black"/>
                </a:solidFill>
                <a:hlinkClick r:id="rId4"/>
              </a:rPr>
              <a:t>https://www.youtube.com/watch?v=laRyswIO_-</a:t>
            </a:r>
            <a:r>
              <a:rPr lang="en-US" dirty="0" smtClean="0">
                <a:solidFill>
                  <a:prstClr val="black"/>
                </a:solidFill>
                <a:hlinkClick r:id="rId4"/>
              </a:rPr>
              <a:t>g</a:t>
            </a:r>
            <a:endParaRPr lang="en-US" dirty="0" smtClean="0">
              <a:solidFill>
                <a:prstClr val="black"/>
              </a:solidFill>
            </a:endParaRPr>
          </a:p>
          <a:p>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25133127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upload.wikimedia.org/wikipedia/commons/6/63/Reifica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AutoShape 4" descr="http://upload.wikimedia.org/wikipedia/commons/6/63/Reification.jpg"/>
          <p:cNvSpPr>
            <a:spLocks noChangeAspect="1" noChangeArrowheads="1"/>
          </p:cNvSpPr>
          <p:nvPr/>
        </p:nvSpPr>
        <p:spPr bwMode="auto">
          <a:xfrm>
            <a:off x="307975" y="797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9317" y="597570"/>
            <a:ext cx="32004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85114"/>
            <a:ext cx="4100977"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95400" y="2204522"/>
            <a:ext cx="7619983" cy="5016758"/>
          </a:xfrm>
          <a:prstGeom prst="rect">
            <a:avLst/>
          </a:prstGeom>
          <a:noFill/>
        </p:spPr>
        <p:txBody>
          <a:bodyPr wrap="square" rtlCol="0">
            <a:spAutoFit/>
          </a:bodyPr>
          <a:lstStyle/>
          <a:p>
            <a:endParaRPr lang="en-US" sz="2000" dirty="0" smtClean="0">
              <a:solidFill>
                <a:prstClr val="black"/>
              </a:solidFill>
            </a:endParaRPr>
          </a:p>
          <a:p>
            <a:r>
              <a:rPr lang="en-US" sz="2000" dirty="0" smtClean="0">
                <a:solidFill>
                  <a:prstClr val="black"/>
                </a:solidFill>
              </a:rPr>
              <a:t>Remember </a:t>
            </a:r>
            <a:r>
              <a:rPr lang="en-US" sz="2000" dirty="0">
                <a:solidFill>
                  <a:prstClr val="black"/>
                </a:solidFill>
              </a:rPr>
              <a:t>the chair and how to use it?</a:t>
            </a:r>
          </a:p>
          <a:p>
            <a:r>
              <a:rPr lang="en-US" sz="2000" dirty="0">
                <a:solidFill>
                  <a:prstClr val="black"/>
                </a:solidFill>
              </a:rPr>
              <a:t>How creative were you?</a:t>
            </a:r>
          </a:p>
          <a:p>
            <a:r>
              <a:rPr lang="en-US" sz="2000" dirty="0">
                <a:solidFill>
                  <a:prstClr val="black"/>
                </a:solidFill>
              </a:rPr>
              <a:t>Do you think the </a:t>
            </a:r>
            <a:r>
              <a:rPr lang="en-US" sz="2000" dirty="0" smtClean="0">
                <a:solidFill>
                  <a:prstClr val="black"/>
                </a:solidFill>
              </a:rPr>
              <a:t>test can assess creativity?</a:t>
            </a:r>
            <a:endParaRPr lang="en-US" sz="2000" dirty="0">
              <a:solidFill>
                <a:prstClr val="black"/>
              </a:solidFill>
            </a:endParaRPr>
          </a:p>
          <a:p>
            <a:endParaRPr lang="en-US" sz="2000" b="1" dirty="0" smtClean="0">
              <a:solidFill>
                <a:prstClr val="black"/>
              </a:solidFill>
            </a:endParaRPr>
          </a:p>
          <a:p>
            <a:r>
              <a:rPr lang="en-US" sz="2000" b="1" dirty="0" smtClean="0">
                <a:solidFill>
                  <a:prstClr val="black"/>
                </a:solidFill>
              </a:rPr>
              <a:t>PRIMING:  </a:t>
            </a:r>
            <a:r>
              <a:rPr lang="en-US" sz="2000" dirty="0" smtClean="0">
                <a:solidFill>
                  <a:prstClr val="black"/>
                </a:solidFill>
              </a:rPr>
              <a:t>If </a:t>
            </a:r>
            <a:r>
              <a:rPr lang="en-US" sz="2000" dirty="0">
                <a:solidFill>
                  <a:prstClr val="black"/>
                </a:solidFill>
              </a:rPr>
              <a:t>I had included an image of a chair along with the question, </a:t>
            </a:r>
            <a:r>
              <a:rPr lang="en-US" sz="2000" dirty="0" smtClean="0">
                <a:solidFill>
                  <a:prstClr val="black"/>
                </a:solidFill>
              </a:rPr>
              <a:t>do </a:t>
            </a:r>
            <a:r>
              <a:rPr lang="en-US" sz="2000" dirty="0">
                <a:solidFill>
                  <a:prstClr val="black"/>
                </a:solidFill>
              </a:rPr>
              <a:t>you think your answers would have changed?  </a:t>
            </a:r>
            <a:r>
              <a:rPr lang="en-US" sz="2000" dirty="0" smtClean="0">
                <a:solidFill>
                  <a:prstClr val="black"/>
                </a:solidFill>
              </a:rPr>
              <a:t>How? </a:t>
            </a:r>
            <a:r>
              <a:rPr lang="en-US" sz="2000" dirty="0">
                <a:solidFill>
                  <a:prstClr val="black"/>
                </a:solidFill>
              </a:rPr>
              <a:t>W</a:t>
            </a:r>
            <a:r>
              <a:rPr lang="en-US" sz="2000" dirty="0" smtClean="0">
                <a:solidFill>
                  <a:prstClr val="black"/>
                </a:solidFill>
              </a:rPr>
              <a:t>hy?</a:t>
            </a:r>
          </a:p>
          <a:p>
            <a:endParaRPr lang="en-US" sz="2000" dirty="0" smtClean="0">
              <a:solidFill>
                <a:prstClr val="black"/>
              </a:solidFill>
            </a:endParaRPr>
          </a:p>
          <a:p>
            <a:r>
              <a:rPr lang="en-US" sz="2000" b="1" dirty="0" smtClean="0">
                <a:solidFill>
                  <a:prstClr val="black"/>
                </a:solidFill>
              </a:rPr>
              <a:t>GROUP THEORY:</a:t>
            </a:r>
          </a:p>
          <a:p>
            <a:pPr marL="342900" indent="-342900">
              <a:buFont typeface="Wingdings" panose="05000000000000000000" pitchFamily="2" charset="2"/>
              <a:buChar char="Ø"/>
            </a:pPr>
            <a:r>
              <a:rPr lang="en-US" sz="2000" dirty="0" smtClean="0">
                <a:solidFill>
                  <a:prstClr val="black"/>
                </a:solidFill>
              </a:rPr>
              <a:t>Were large groups more creative than the smaller groups- did you</a:t>
            </a:r>
          </a:p>
          <a:p>
            <a:r>
              <a:rPr lang="en-US" sz="2000" dirty="0">
                <a:solidFill>
                  <a:prstClr val="black"/>
                </a:solidFill>
              </a:rPr>
              <a:t> </a:t>
            </a:r>
            <a:r>
              <a:rPr lang="en-US" sz="2000" dirty="0" smtClean="0">
                <a:solidFill>
                  <a:prstClr val="black"/>
                </a:solidFill>
              </a:rPr>
              <a:t>  think being in a group was good- / or were individuals more creative? </a:t>
            </a:r>
          </a:p>
          <a:p>
            <a:pPr marL="342900" indent="-342900">
              <a:buFont typeface="Wingdings" panose="05000000000000000000" pitchFamily="2" charset="2"/>
              <a:buChar char="Ø"/>
            </a:pPr>
            <a:r>
              <a:rPr lang="en-US" sz="2000" dirty="0" smtClean="0">
                <a:solidFill>
                  <a:prstClr val="black"/>
                </a:solidFill>
              </a:rPr>
              <a:t>Did individuals feel marginalized, more pressure, or did you think there was there more freedom to think?</a:t>
            </a:r>
            <a:endParaRPr lang="en-US" sz="2000" dirty="0">
              <a:solidFill>
                <a:prstClr val="black"/>
              </a:solidFill>
            </a:endParaRPr>
          </a:p>
          <a:p>
            <a:pPr marL="342900" indent="-342900">
              <a:buFont typeface="Wingdings" panose="05000000000000000000" pitchFamily="2" charset="2"/>
              <a:buChar char="Ø"/>
            </a:pPr>
            <a:r>
              <a:rPr lang="en-US" sz="2000" dirty="0" smtClean="0">
                <a:solidFill>
                  <a:prstClr val="black"/>
                </a:solidFill>
              </a:rPr>
              <a:t>Did urge to be competitive-  a me/us vs them kind of thinking?</a:t>
            </a:r>
            <a:endParaRPr lang="en-US" sz="2000" dirty="0">
              <a:solidFill>
                <a:prstClr val="black"/>
              </a:solidFill>
            </a:endParaRPr>
          </a:p>
          <a:p>
            <a:endParaRPr lang="en-US" sz="2000" dirty="0">
              <a:solidFill>
                <a:prstClr val="black"/>
              </a:solidFill>
            </a:endParaRPr>
          </a:p>
          <a:p>
            <a:endParaRPr lang="en-US" sz="2000" dirty="0">
              <a:solidFill>
                <a:prstClr val="black"/>
              </a:solidFill>
            </a:endParaRPr>
          </a:p>
        </p:txBody>
      </p:sp>
      <p:sp>
        <p:nvSpPr>
          <p:cNvPr id="5" name="Rectangle 4"/>
          <p:cNvSpPr/>
          <p:nvPr/>
        </p:nvSpPr>
        <p:spPr>
          <a:xfrm>
            <a:off x="1143000" y="197460"/>
            <a:ext cx="3483646" cy="400110"/>
          </a:xfrm>
          <a:prstGeom prst="rect">
            <a:avLst/>
          </a:prstGeom>
        </p:spPr>
        <p:txBody>
          <a:bodyPr wrap="none">
            <a:spAutoFit/>
          </a:bodyPr>
          <a:lstStyle/>
          <a:p>
            <a:r>
              <a:rPr lang="en-US" sz="2000" b="1" dirty="0" smtClean="0"/>
              <a:t>Critical Thinking Questions</a:t>
            </a:r>
            <a:r>
              <a:rPr lang="en-US" dirty="0" smtClean="0"/>
              <a:t>:</a:t>
            </a:r>
            <a:endParaRPr lang="en-US" dirty="0"/>
          </a:p>
        </p:txBody>
      </p:sp>
    </p:spTree>
    <p:extLst>
      <p:ext uri="{BB962C8B-B14F-4D97-AF65-F5344CB8AC3E}">
        <p14:creationId xmlns:p14="http://schemas.microsoft.com/office/powerpoint/2010/main" val="26904153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8" name="Picture 7" descr="thinker blue.jpeg"/>
          <p:cNvPicPr>
            <a:picLocks noChangeAspect="1"/>
          </p:cNvPicPr>
          <p:nvPr/>
        </p:nvPicPr>
        <p:blipFill>
          <a:blip r:embed="rId3" cstate="print"/>
          <a:stretch>
            <a:fillRect/>
          </a:stretch>
        </p:blipFill>
        <p:spPr>
          <a:xfrm>
            <a:off x="1143000" y="2209800"/>
            <a:ext cx="2528343" cy="1676401"/>
          </a:xfrm>
          <a:prstGeom prst="rect">
            <a:avLst/>
          </a:prstGeom>
        </p:spPr>
      </p:pic>
      <p:sp>
        <p:nvSpPr>
          <p:cNvPr id="4" name="Title 3"/>
          <p:cNvSpPr>
            <a:spLocks noGrp="1"/>
          </p:cNvSpPr>
          <p:nvPr>
            <p:ph type="title"/>
          </p:nvPr>
        </p:nvSpPr>
        <p:spPr>
          <a:xfrm>
            <a:off x="1371600" y="152400"/>
            <a:ext cx="7498080" cy="1143000"/>
          </a:xfrm>
        </p:spPr>
        <p:txBody>
          <a:bodyPr>
            <a:normAutofit/>
          </a:bodyPr>
          <a:lstStyle/>
          <a:p>
            <a:r>
              <a:rPr lang="en-US" sz="3200" dirty="0" smtClean="0">
                <a:solidFill>
                  <a:srgbClr val="7030A0"/>
                </a:solidFill>
              </a:rPr>
              <a:t>Q:  Why Study Philosophy of the Mind?</a:t>
            </a:r>
            <a:endParaRPr lang="en-US" sz="3200" dirty="0">
              <a:solidFill>
                <a:srgbClr val="7030A0"/>
              </a:solidFill>
            </a:endParaRPr>
          </a:p>
        </p:txBody>
      </p:sp>
      <p:sp>
        <p:nvSpPr>
          <p:cNvPr id="5" name="Content Placeholder 4"/>
          <p:cNvSpPr>
            <a:spLocks noGrp="1"/>
          </p:cNvSpPr>
          <p:nvPr>
            <p:ph idx="1"/>
          </p:nvPr>
        </p:nvSpPr>
        <p:spPr>
          <a:xfrm>
            <a:off x="1905000" y="990600"/>
            <a:ext cx="7543800" cy="2057400"/>
          </a:xfrm>
        </p:spPr>
        <p:txBody>
          <a:bodyPr>
            <a:normAutofit/>
          </a:bodyPr>
          <a:lstStyle/>
          <a:p>
            <a:pPr>
              <a:buNone/>
            </a:pPr>
            <a:endParaRPr lang="en-US" sz="2400" dirty="0" smtClean="0">
              <a:solidFill>
                <a:srgbClr val="7030A0"/>
              </a:solidFill>
              <a:effectLst>
                <a:outerShdw blurRad="38100" dist="38100" dir="2700000" algn="tl">
                  <a:srgbClr val="000000">
                    <a:alpha val="43137"/>
                  </a:srgbClr>
                </a:outerShdw>
              </a:effectLst>
            </a:endParaRPr>
          </a:p>
          <a:p>
            <a:pPr>
              <a:buNone/>
            </a:pPr>
            <a:r>
              <a:rPr lang="en-US" sz="2400" dirty="0" smtClean="0">
                <a:solidFill>
                  <a:srgbClr val="7030A0"/>
                </a:solidFill>
                <a:effectLst>
                  <a:outerShdw blurRad="38100" dist="38100" dir="2700000" algn="tl">
                    <a:srgbClr val="000000">
                      <a:alpha val="43137"/>
                    </a:srgbClr>
                  </a:outerShdw>
                </a:effectLst>
              </a:rPr>
              <a:t>A:  </a:t>
            </a:r>
            <a:r>
              <a:rPr lang="en-US" sz="2400" dirty="0" smtClean="0">
                <a:solidFill>
                  <a:srgbClr val="7030A0"/>
                </a:solidFill>
              </a:rPr>
              <a:t>The Brain is the Final Frontier</a:t>
            </a:r>
          </a:p>
          <a:p>
            <a:pPr>
              <a:buNone/>
            </a:pPr>
            <a:r>
              <a:rPr lang="en-US" sz="2400" dirty="0" smtClean="0">
                <a:solidFill>
                  <a:srgbClr val="7030A0"/>
                </a:solidFill>
              </a:rPr>
              <a:t>	    		There is so much left to discover</a:t>
            </a:r>
          </a:p>
          <a:p>
            <a:pPr>
              <a:buNone/>
            </a:pPr>
            <a:r>
              <a:rPr lang="en-US" sz="2400" dirty="0" smtClean="0">
                <a:solidFill>
                  <a:srgbClr val="7030A0"/>
                </a:solidFill>
              </a:rPr>
              <a:t>	                  and so much we don’t know</a:t>
            </a:r>
            <a:endParaRPr lang="en-US" sz="3600" dirty="0" smtClean="0">
              <a:solidFill>
                <a:srgbClr val="7030A0"/>
              </a:solidFill>
            </a:endParaRPr>
          </a:p>
          <a:p>
            <a:endParaRPr lang="en-US" sz="3600" dirty="0" smtClean="0"/>
          </a:p>
          <a:p>
            <a:pPr>
              <a:buNone/>
            </a:pPr>
            <a:endParaRPr lang="en-US" sz="2400" dirty="0" smtClean="0"/>
          </a:p>
          <a:p>
            <a:pPr>
              <a:buNone/>
            </a:pPr>
            <a:endParaRPr lang="en-US" sz="2400" dirty="0" smtClean="0"/>
          </a:p>
        </p:txBody>
      </p:sp>
      <p:pic>
        <p:nvPicPr>
          <p:cNvPr id="7" name="Picture 6" descr="thinker.jpeg"/>
          <p:cNvPicPr>
            <a:picLocks noChangeAspect="1"/>
          </p:cNvPicPr>
          <p:nvPr/>
        </p:nvPicPr>
        <p:blipFill>
          <a:blip r:embed="rId4" cstate="print"/>
          <a:stretch>
            <a:fillRect/>
          </a:stretch>
        </p:blipFill>
        <p:spPr>
          <a:xfrm>
            <a:off x="6629400" y="4038635"/>
            <a:ext cx="1554480" cy="2075311"/>
          </a:xfrm>
          <a:prstGeom prst="rect">
            <a:avLst/>
          </a:prstGeom>
        </p:spPr>
      </p:pic>
    </p:spTree>
    <p:extLst>
      <p:ext uri="{BB962C8B-B14F-4D97-AF65-F5344CB8AC3E}">
        <p14:creationId xmlns:p14="http://schemas.microsoft.com/office/powerpoint/2010/main" val="356623680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pic>
        <p:nvPicPr>
          <p:cNvPr id="8" name="Picture 7" descr="limbic system functions.gif"/>
          <p:cNvPicPr>
            <a:picLocks noChangeAspect="1"/>
          </p:cNvPicPr>
          <p:nvPr/>
        </p:nvPicPr>
        <p:blipFill>
          <a:blip r:embed="rId3" cstate="print"/>
          <a:srcRect b="12598"/>
          <a:stretch>
            <a:fillRect/>
          </a:stretch>
        </p:blipFill>
        <p:spPr>
          <a:xfrm>
            <a:off x="2057401" y="1007935"/>
            <a:ext cx="5916920" cy="3411703"/>
          </a:xfrm>
          <a:prstGeom prst="rect">
            <a:avLst/>
          </a:prstGeom>
        </p:spPr>
      </p:pic>
      <p:sp>
        <p:nvSpPr>
          <p:cNvPr id="2" name="Title 1"/>
          <p:cNvSpPr>
            <a:spLocks noGrp="1"/>
          </p:cNvSpPr>
          <p:nvPr>
            <p:ph type="title"/>
          </p:nvPr>
        </p:nvSpPr>
        <p:spPr>
          <a:xfrm>
            <a:off x="1435608" y="274638"/>
            <a:ext cx="7098792" cy="868362"/>
          </a:xfrm>
        </p:spPr>
        <p:txBody>
          <a:bodyPr>
            <a:normAutofit/>
          </a:bodyPr>
          <a:lstStyle/>
          <a:p>
            <a:r>
              <a:rPr lang="en-US" sz="2800" dirty="0" smtClean="0">
                <a:solidFill>
                  <a:srgbClr val="7030A0"/>
                </a:solidFill>
              </a:rPr>
              <a:t>Q:  What is Philosophy of Mind?</a:t>
            </a:r>
            <a:endParaRPr lang="en-US" sz="2800" dirty="0">
              <a:solidFill>
                <a:srgbClr val="7030A0"/>
              </a:solidFill>
            </a:endParaRPr>
          </a:p>
        </p:txBody>
      </p:sp>
      <p:sp>
        <p:nvSpPr>
          <p:cNvPr id="3" name="Content Placeholder 2"/>
          <p:cNvSpPr>
            <a:spLocks noGrp="1"/>
          </p:cNvSpPr>
          <p:nvPr>
            <p:ph idx="1"/>
          </p:nvPr>
        </p:nvSpPr>
        <p:spPr>
          <a:xfrm>
            <a:off x="1524000" y="1447800"/>
            <a:ext cx="7498080" cy="4800600"/>
          </a:xfrm>
        </p:spPr>
        <p:txBody>
          <a:bodyPr>
            <a:normAutofit/>
          </a:bodyPr>
          <a:lstStyle/>
          <a:p>
            <a:pPr>
              <a:buNone/>
            </a:pPr>
            <a:endParaRPr lang="en-US" sz="2400" dirty="0" smtClean="0"/>
          </a:p>
          <a:p>
            <a:pPr>
              <a:buNone/>
            </a:pPr>
            <a:endParaRPr lang="en-US" sz="2400" dirty="0" smtClean="0">
              <a:solidFill>
                <a:srgbClr val="7030A0"/>
              </a:solidFill>
              <a:effectLst>
                <a:outerShdw blurRad="38100" dist="38100" dir="2700000" algn="tl">
                  <a:srgbClr val="000000">
                    <a:alpha val="43137"/>
                  </a:srgbClr>
                </a:outerShdw>
              </a:effectLst>
            </a:endParaRPr>
          </a:p>
          <a:p>
            <a:pPr>
              <a:buNone/>
            </a:pPr>
            <a:endParaRPr lang="en-US" sz="2400" dirty="0" smtClean="0">
              <a:solidFill>
                <a:srgbClr val="7030A0"/>
              </a:solidFill>
              <a:effectLst>
                <a:outerShdw blurRad="38100" dist="38100" dir="2700000" algn="tl">
                  <a:srgbClr val="000000">
                    <a:alpha val="43137"/>
                  </a:srgbClr>
                </a:outerShdw>
              </a:effectLst>
            </a:endParaRPr>
          </a:p>
          <a:p>
            <a:pPr algn="ctr">
              <a:buNone/>
            </a:pPr>
            <a:endParaRPr lang="en-US" sz="2400" dirty="0" smtClean="0">
              <a:solidFill>
                <a:srgbClr val="7030A0"/>
              </a:solidFill>
              <a:effectLst>
                <a:outerShdw blurRad="38100" dist="38100" dir="2700000" algn="tl">
                  <a:srgbClr val="000000">
                    <a:alpha val="43137"/>
                  </a:srgbClr>
                </a:outerShdw>
              </a:effectLst>
            </a:endParaRPr>
          </a:p>
          <a:p>
            <a:pPr>
              <a:buNone/>
            </a:pPr>
            <a:endParaRPr lang="en-US" sz="2400" dirty="0" smtClean="0">
              <a:solidFill>
                <a:srgbClr val="7030A0"/>
              </a:solidFill>
              <a:effectLst>
                <a:outerShdw blurRad="38100" dist="38100" dir="2700000" algn="tl">
                  <a:srgbClr val="000000">
                    <a:alpha val="43137"/>
                  </a:srgbClr>
                </a:outerShdw>
              </a:effectLst>
            </a:endParaRPr>
          </a:p>
          <a:p>
            <a:pPr>
              <a:buNone/>
            </a:pPr>
            <a:endParaRPr lang="en-US" sz="2400" dirty="0" smtClean="0">
              <a:solidFill>
                <a:srgbClr val="7030A0"/>
              </a:solidFill>
              <a:effectLst>
                <a:outerShdw blurRad="38100" dist="38100" dir="2700000" algn="tl">
                  <a:srgbClr val="000000">
                    <a:alpha val="43137"/>
                  </a:srgbClr>
                </a:outerShdw>
              </a:effectLst>
            </a:endParaRPr>
          </a:p>
          <a:p>
            <a:pPr>
              <a:buNone/>
            </a:pPr>
            <a:endParaRPr lang="en-US" sz="2400" dirty="0" smtClean="0">
              <a:solidFill>
                <a:srgbClr val="7030A0"/>
              </a:solidFill>
              <a:effectLst>
                <a:outerShdw blurRad="38100" dist="38100" dir="2700000" algn="tl">
                  <a:srgbClr val="000000">
                    <a:alpha val="43137"/>
                  </a:srgbClr>
                </a:outerShdw>
              </a:effectLst>
            </a:endParaRPr>
          </a:p>
          <a:p>
            <a:pPr>
              <a:buNone/>
            </a:pPr>
            <a:endParaRPr lang="en-US" sz="2000" dirty="0">
              <a:solidFill>
                <a:srgbClr val="66CCFF"/>
              </a:solidFill>
            </a:endParaRPr>
          </a:p>
        </p:txBody>
      </p:sp>
      <p:pic>
        <p:nvPicPr>
          <p:cNvPr id="34818" name="Picture 2" descr="Thalamus"/>
          <p:cNvPicPr>
            <a:picLocks noChangeAspect="1" noChangeArrowheads="1"/>
          </p:cNvPicPr>
          <p:nvPr/>
        </p:nvPicPr>
        <p:blipFill>
          <a:blip r:embed="rId4" cstate="print"/>
          <a:srcRect/>
          <a:stretch>
            <a:fillRect/>
          </a:stretch>
        </p:blipFill>
        <p:spPr bwMode="auto">
          <a:xfrm>
            <a:off x="381000" y="3523705"/>
            <a:ext cx="2253120" cy="1985563"/>
          </a:xfrm>
          <a:prstGeom prst="rect">
            <a:avLst/>
          </a:prstGeom>
          <a:noFill/>
        </p:spPr>
      </p:pic>
      <p:pic>
        <p:nvPicPr>
          <p:cNvPr id="9" name="Picture 16" descr="https://encrypted-tbn2.google.com/images?q=tbn:ANd9GcTq7WDUoBqa-pE9h3UkgftyatDDWUvCaYtgbBUi8aiWZ7LdAucS"/>
          <p:cNvPicPr>
            <a:picLocks noChangeAspect="1" noChangeArrowheads="1"/>
          </p:cNvPicPr>
          <p:nvPr/>
        </p:nvPicPr>
        <p:blipFill>
          <a:blip r:embed="rId5" cstate="print"/>
          <a:srcRect/>
          <a:stretch>
            <a:fillRect/>
          </a:stretch>
        </p:blipFill>
        <p:spPr bwMode="auto">
          <a:xfrm>
            <a:off x="1905019" y="5170570"/>
            <a:ext cx="2004505" cy="1535030"/>
          </a:xfrm>
          <a:prstGeom prst="rect">
            <a:avLst/>
          </a:prstGeom>
          <a:noFill/>
        </p:spPr>
      </p:pic>
      <p:sp>
        <p:nvSpPr>
          <p:cNvPr id="7" name="TextBox 6"/>
          <p:cNvSpPr txBox="1"/>
          <p:nvPr/>
        </p:nvSpPr>
        <p:spPr>
          <a:xfrm>
            <a:off x="3909505" y="4724438"/>
            <a:ext cx="5867400" cy="2400657"/>
          </a:xfrm>
          <a:prstGeom prst="rect">
            <a:avLst/>
          </a:prstGeom>
          <a:noFill/>
        </p:spPr>
        <p:txBody>
          <a:bodyPr wrap="square" rtlCol="0">
            <a:spAutoFit/>
          </a:bodyPr>
          <a:lstStyle/>
          <a:p>
            <a:r>
              <a:rPr lang="en-US" sz="2400" dirty="0">
                <a:solidFill>
                  <a:srgbClr val="5AA2AE">
                    <a:lumMod val="75000"/>
                  </a:srgbClr>
                </a:solidFill>
                <a:effectLst>
                  <a:outerShdw blurRad="38100" dist="38100" dir="2700000" algn="tl">
                    <a:srgbClr val="000000">
                      <a:alpha val="43137"/>
                    </a:srgbClr>
                  </a:outerShdw>
                </a:effectLst>
              </a:rPr>
              <a:t>A:  Generally it includes</a:t>
            </a:r>
            <a:r>
              <a:rPr lang="en-US" dirty="0">
                <a:solidFill>
                  <a:srgbClr val="002060"/>
                </a:solidFill>
              </a:rPr>
              <a:t>     </a:t>
            </a:r>
          </a:p>
          <a:p>
            <a:endParaRPr lang="en-US" dirty="0">
              <a:solidFill>
                <a:srgbClr val="002060"/>
              </a:solidFill>
            </a:endParaRPr>
          </a:p>
          <a:p>
            <a:pPr marL="342900" indent="-342900">
              <a:buFont typeface="Wingdings" panose="05000000000000000000" pitchFamily="2" charset="2"/>
              <a:buChar char="§"/>
            </a:pPr>
            <a:r>
              <a:rPr lang="en-US" dirty="0">
                <a:solidFill>
                  <a:srgbClr val="002060"/>
                </a:solidFill>
              </a:rPr>
              <a:t>study of the mind, mental events and functions</a:t>
            </a:r>
          </a:p>
          <a:p>
            <a:pPr marL="342900" indent="-342900">
              <a:buFont typeface="Wingdings" panose="05000000000000000000" pitchFamily="2" charset="2"/>
              <a:buChar char="§"/>
            </a:pPr>
            <a:r>
              <a:rPr lang="en-US" dirty="0">
                <a:solidFill>
                  <a:srgbClr val="002060"/>
                </a:solidFill>
              </a:rPr>
              <a:t>relation of the mind to the brain and the body</a:t>
            </a:r>
          </a:p>
          <a:p>
            <a:pPr marL="342900" indent="-342900">
              <a:buFont typeface="Wingdings" panose="05000000000000000000" pitchFamily="2" charset="2"/>
              <a:buChar char="§"/>
            </a:pPr>
            <a:r>
              <a:rPr lang="en-US" dirty="0">
                <a:solidFill>
                  <a:srgbClr val="002060"/>
                </a:solidFill>
              </a:rPr>
              <a:t>properties of the mind</a:t>
            </a:r>
          </a:p>
          <a:p>
            <a:pPr marL="342900" indent="-342900">
              <a:buFont typeface="Wingdings" panose="05000000000000000000" pitchFamily="2" charset="2"/>
              <a:buChar char="§"/>
            </a:pPr>
            <a:r>
              <a:rPr lang="en-US" dirty="0">
                <a:solidFill>
                  <a:srgbClr val="002060"/>
                </a:solidFill>
              </a:rPr>
              <a:t>consciousness </a:t>
            </a:r>
          </a:p>
          <a:p>
            <a:pPr marL="342900" indent="-342900">
              <a:buFont typeface="Wingdings" panose="05000000000000000000" pitchFamily="2" charset="2"/>
              <a:buChar char="§"/>
            </a:pPr>
            <a:endParaRPr lang="en-US" dirty="0">
              <a:solidFill>
                <a:srgbClr val="002060"/>
              </a:solidFill>
            </a:endParaRPr>
          </a:p>
          <a:p>
            <a:pPr marL="342900" indent="-342900">
              <a:buFont typeface="Wingdings" panose="05000000000000000000" pitchFamily="2" charset="2"/>
              <a:buChar char="§"/>
            </a:pPr>
            <a:endParaRPr lang="en-US" dirty="0">
              <a:solidFill>
                <a:srgbClr val="002060"/>
              </a:solidFill>
            </a:endParaRPr>
          </a:p>
        </p:txBody>
      </p:sp>
    </p:spTree>
    <p:extLst>
      <p:ext uri="{BB962C8B-B14F-4D97-AF65-F5344CB8AC3E}">
        <p14:creationId xmlns:p14="http://schemas.microsoft.com/office/powerpoint/2010/main" val="159541634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34000">
              <a:srgbClr val="A603AB"/>
            </a:gs>
            <a:gs pos="21001">
              <a:srgbClr val="0819FB"/>
            </a:gs>
            <a:gs pos="35001">
              <a:srgbClr val="1A8D48"/>
            </a:gs>
            <a:gs pos="52000">
              <a:srgbClr val="FFFF00"/>
            </a:gs>
            <a:gs pos="73000">
              <a:srgbClr val="EE3F17"/>
            </a:gs>
            <a:gs pos="88000">
              <a:srgbClr val="E81766"/>
            </a:gs>
            <a:gs pos="100000">
              <a:srgbClr val="A603AB"/>
            </a:gs>
          </a:gsLst>
          <a:lin ang="2700000" scaled="1"/>
          <a:tileRect/>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371600" y="2209800"/>
            <a:ext cx="7498080" cy="1143000"/>
          </a:xfrm>
        </p:spPr>
        <p:txBody>
          <a:bodyPr>
            <a:normAutofit fontScale="90000"/>
          </a:bodyPr>
          <a:lstStyle/>
          <a:p>
            <a:r>
              <a:rPr lang="en-US" sz="3600" dirty="0" smtClean="0">
                <a:solidFill>
                  <a:srgbClr val="0070C0"/>
                </a:solidFill>
                <a:effectLst/>
              </a:rPr>
              <a:t>Three Approaches </a:t>
            </a:r>
            <a:r>
              <a:rPr lang="en-US" sz="3600" dirty="0" smtClean="0">
                <a:solidFill>
                  <a:schemeClr val="accent2">
                    <a:lumMod val="60000"/>
                    <a:lumOff val="40000"/>
                  </a:schemeClr>
                </a:solidFill>
                <a:effectLst/>
              </a:rPr>
              <a:t>|</a:t>
            </a:r>
            <a:r>
              <a:rPr lang="en-US" sz="3600" dirty="0" smtClean="0">
                <a:solidFill>
                  <a:srgbClr val="0070C0"/>
                </a:solidFill>
                <a:effectLst/>
              </a:rPr>
              <a:t> Three Perspectives:</a:t>
            </a:r>
            <a:endParaRPr lang="en-US" sz="3600" dirty="0">
              <a:solidFill>
                <a:srgbClr val="0070C0"/>
              </a:solidFill>
              <a:effectLst/>
            </a:endParaRPr>
          </a:p>
        </p:txBody>
      </p:sp>
      <p:sp>
        <p:nvSpPr>
          <p:cNvPr id="5" name="Content Placeholder 4"/>
          <p:cNvSpPr>
            <a:spLocks noGrp="1"/>
          </p:cNvSpPr>
          <p:nvPr>
            <p:ph idx="4294967295"/>
          </p:nvPr>
        </p:nvSpPr>
        <p:spPr>
          <a:xfrm>
            <a:off x="1644651" y="1447800"/>
            <a:ext cx="7499350" cy="4800600"/>
          </a:xfrm>
        </p:spPr>
        <p:txBody>
          <a:bodyPr>
            <a:normAutofit/>
          </a:bodyPr>
          <a:lstStyle/>
          <a:p>
            <a:pPr>
              <a:buNone/>
            </a:pPr>
            <a:endParaRPr lang="en-US" sz="2000" dirty="0" smtClean="0">
              <a:solidFill>
                <a:srgbClr val="0070C0"/>
              </a:solidFill>
            </a:endParaRPr>
          </a:p>
          <a:p>
            <a:pPr>
              <a:buNone/>
            </a:pPr>
            <a:endParaRPr lang="en-US" sz="2000" dirty="0" smtClean="0">
              <a:solidFill>
                <a:srgbClr val="0070C0"/>
              </a:solidFill>
            </a:endParaRPr>
          </a:p>
          <a:p>
            <a:pPr>
              <a:buNone/>
            </a:pPr>
            <a:endParaRPr lang="en-US" sz="2000" dirty="0" smtClean="0">
              <a:solidFill>
                <a:srgbClr val="0070C0"/>
              </a:solidFill>
            </a:endParaRPr>
          </a:p>
          <a:p>
            <a:pPr>
              <a:buNone/>
            </a:pPr>
            <a:endParaRPr lang="en-US" sz="2000" dirty="0" smtClean="0">
              <a:solidFill>
                <a:srgbClr val="FF0000"/>
              </a:solidFill>
            </a:endParaRPr>
          </a:p>
          <a:p>
            <a:pPr>
              <a:buNone/>
            </a:pPr>
            <a:endParaRPr lang="en-US" sz="2000" dirty="0" smtClean="0">
              <a:solidFill>
                <a:schemeClr val="accent5">
                  <a:lumMod val="75000"/>
                </a:schemeClr>
              </a:solidFill>
            </a:endParaRPr>
          </a:p>
          <a:p>
            <a:pPr>
              <a:buNone/>
            </a:pPr>
            <a:r>
              <a:rPr lang="en-US" sz="1800" b="1" dirty="0" smtClean="0">
                <a:solidFill>
                  <a:srgbClr val="0070C0"/>
                </a:solidFill>
              </a:rPr>
              <a:t>1.) Relation of mind to brain and body</a:t>
            </a:r>
          </a:p>
          <a:p>
            <a:pPr>
              <a:buNone/>
            </a:pPr>
            <a:r>
              <a:rPr lang="en-US" sz="1800" dirty="0" smtClean="0">
                <a:solidFill>
                  <a:srgbClr val="0070C0"/>
                </a:solidFill>
              </a:rPr>
              <a:t>		Is your mind something distinct from your body, or </a:t>
            </a:r>
          </a:p>
          <a:p>
            <a:pPr>
              <a:buNone/>
            </a:pPr>
            <a:r>
              <a:rPr lang="en-US" sz="1800" dirty="0" smtClean="0">
                <a:solidFill>
                  <a:srgbClr val="0070C0"/>
                </a:solidFill>
              </a:rPr>
              <a:t>		do ordinary physiological processes produce minds?</a:t>
            </a:r>
          </a:p>
          <a:p>
            <a:pPr>
              <a:buNone/>
            </a:pPr>
            <a:endParaRPr lang="en-US" sz="1800" dirty="0" smtClean="0">
              <a:solidFill>
                <a:srgbClr val="0070C0"/>
              </a:solidFill>
            </a:endParaRPr>
          </a:p>
          <a:p>
            <a:pPr>
              <a:buNone/>
            </a:pPr>
            <a:r>
              <a:rPr lang="en-US" sz="1800" b="1" dirty="0" smtClean="0">
                <a:solidFill>
                  <a:srgbClr val="0070C0"/>
                </a:solidFill>
              </a:rPr>
              <a:t>2.) Applied Engineering	</a:t>
            </a:r>
            <a:endParaRPr lang="en-US" sz="1800" dirty="0" smtClean="0">
              <a:solidFill>
                <a:srgbClr val="0070C0"/>
              </a:solidFill>
            </a:endParaRPr>
          </a:p>
          <a:p>
            <a:pPr>
              <a:buNone/>
            </a:pPr>
            <a:r>
              <a:rPr lang="en-US" sz="1800" dirty="0" smtClean="0">
                <a:solidFill>
                  <a:srgbClr val="0070C0"/>
                </a:solidFill>
              </a:rPr>
              <a:t>		</a:t>
            </a:r>
          </a:p>
          <a:p>
            <a:pPr>
              <a:buNone/>
            </a:pPr>
            <a:r>
              <a:rPr lang="en-US" sz="1800" b="1" dirty="0" smtClean="0">
                <a:solidFill>
                  <a:srgbClr val="0070C0"/>
                </a:solidFill>
              </a:rPr>
              <a:t>3.) The Universe and laws of physics</a:t>
            </a:r>
          </a:p>
          <a:p>
            <a:pPr>
              <a:buNone/>
            </a:pPr>
            <a:r>
              <a:rPr lang="en-US" sz="1800" dirty="0" smtClean="0">
                <a:solidFill>
                  <a:srgbClr val="0070C0"/>
                </a:solidFill>
              </a:rPr>
              <a:t>		</a:t>
            </a:r>
            <a:endParaRPr lang="en-US" dirty="0">
              <a:solidFill>
                <a:srgbClr val="0070C0"/>
              </a:solidFill>
            </a:endParaRPr>
          </a:p>
        </p:txBody>
      </p:sp>
      <p:pic>
        <p:nvPicPr>
          <p:cNvPr id="6" name="Picture 2" descr="https://encrypted-tbn0.google.com/images?q=tbn:ANd9GcQVtbWmfTQ3Gh1DJR-W7B0AceDQrEqkt0oSQNDhvr44Ov_RcDnKjA"/>
          <p:cNvPicPr>
            <a:picLocks noChangeAspect="1" noChangeArrowheads="1"/>
          </p:cNvPicPr>
          <p:nvPr/>
        </p:nvPicPr>
        <p:blipFill>
          <a:blip r:embed="rId2" cstate="print">
            <a:duotone>
              <a:schemeClr val="accent4">
                <a:shade val="45000"/>
                <a:satMod val="135000"/>
              </a:schemeClr>
              <a:prstClr val="white"/>
            </a:duotone>
          </a:blip>
          <a:srcRect/>
          <a:stretch>
            <a:fillRect/>
          </a:stretch>
        </p:blipFill>
        <p:spPr bwMode="auto">
          <a:xfrm>
            <a:off x="3581419" y="228600"/>
            <a:ext cx="2177143" cy="2057400"/>
          </a:xfrm>
          <a:prstGeom prst="rect">
            <a:avLst/>
          </a:prstGeom>
          <a:noFill/>
          <a:ln w="66675" cap="sq" cmpd="sng">
            <a:solidFill>
              <a:schemeClr val="tx2">
                <a:lumMod val="60000"/>
                <a:lumOff val="40000"/>
              </a:schemeClr>
            </a:solidFill>
            <a:miter lim="800000"/>
          </a:ln>
        </p:spPr>
      </p:pic>
    </p:spTree>
    <p:extLst>
      <p:ext uri="{BB962C8B-B14F-4D97-AF65-F5344CB8AC3E}">
        <p14:creationId xmlns:p14="http://schemas.microsoft.com/office/powerpoint/2010/main" val="59165485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1031" name="Picture 7" descr="graph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3657600"/>
            <a:ext cx="2470839" cy="14726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66800" y="-35832"/>
            <a:ext cx="7498080" cy="1143000"/>
          </a:xfrm>
        </p:spPr>
        <p:txBody>
          <a:bodyPr>
            <a:normAutofit/>
          </a:bodyPr>
          <a:lstStyle/>
          <a:p>
            <a:r>
              <a:rPr lang="en-US" sz="2800" dirty="0" smtClean="0"/>
              <a:t>    </a:t>
            </a:r>
            <a:r>
              <a:rPr lang="en-US" sz="3200" dirty="0">
                <a:solidFill>
                  <a:schemeClr val="accent1">
                    <a:lumMod val="75000"/>
                  </a:schemeClr>
                </a:solidFill>
              </a:rPr>
              <a:t>This course integrates:</a:t>
            </a:r>
            <a:endParaRPr lang="en-US" sz="2400" dirty="0">
              <a:solidFill>
                <a:schemeClr val="accent1">
                  <a:lumMod val="75000"/>
                </a:schemeClr>
              </a:solidFill>
            </a:endParaRPr>
          </a:p>
        </p:txBody>
      </p:sp>
      <p:sp>
        <p:nvSpPr>
          <p:cNvPr id="3" name="Content Placeholder 2"/>
          <p:cNvSpPr>
            <a:spLocks noGrp="1"/>
          </p:cNvSpPr>
          <p:nvPr>
            <p:ph sz="half" idx="1"/>
          </p:nvPr>
        </p:nvSpPr>
        <p:spPr>
          <a:xfrm>
            <a:off x="1732287" y="925513"/>
            <a:ext cx="3657600" cy="4663440"/>
          </a:xfrm>
        </p:spPr>
        <p:txBody>
          <a:bodyPr/>
          <a:lstStyle/>
          <a:p>
            <a:pPr lvl="0">
              <a:buClr>
                <a:srgbClr val="629DD1"/>
              </a:buClr>
            </a:pPr>
            <a:r>
              <a:rPr lang="en-US" sz="2000" b="1" dirty="0">
                <a:solidFill>
                  <a:schemeClr val="bg2">
                    <a:lumMod val="75000"/>
                  </a:schemeClr>
                </a:solidFill>
              </a:rPr>
              <a:t>Philosophy of Mind	</a:t>
            </a:r>
          </a:p>
          <a:p>
            <a:pPr lvl="0">
              <a:buClr>
                <a:srgbClr val="629DD1"/>
              </a:buClr>
            </a:pPr>
            <a:r>
              <a:rPr lang="en-US" sz="2000" b="1" dirty="0">
                <a:solidFill>
                  <a:schemeClr val="bg2">
                    <a:lumMod val="75000"/>
                  </a:schemeClr>
                </a:solidFill>
              </a:rPr>
              <a:t>Humanities</a:t>
            </a:r>
          </a:p>
          <a:p>
            <a:endParaRPr lang="en-US" dirty="0"/>
          </a:p>
        </p:txBody>
      </p:sp>
      <p:sp>
        <p:nvSpPr>
          <p:cNvPr id="10" name="Content Placeholder 9"/>
          <p:cNvSpPr>
            <a:spLocks noGrp="1"/>
          </p:cNvSpPr>
          <p:nvPr>
            <p:ph sz="half" idx="2"/>
          </p:nvPr>
        </p:nvSpPr>
        <p:spPr>
          <a:xfrm>
            <a:off x="4480632" y="925513"/>
            <a:ext cx="4495800" cy="4663440"/>
          </a:xfrm>
        </p:spPr>
        <p:txBody>
          <a:bodyPr/>
          <a:lstStyle/>
          <a:p>
            <a:pPr lvl="0">
              <a:buClr>
                <a:srgbClr val="629DD1"/>
              </a:buClr>
            </a:pPr>
            <a:r>
              <a:rPr lang="en-US" sz="2000" b="1" dirty="0">
                <a:solidFill>
                  <a:schemeClr val="bg2">
                    <a:lumMod val="75000"/>
                  </a:schemeClr>
                </a:solidFill>
              </a:rPr>
              <a:t>Cognitive Science/Psychology</a:t>
            </a:r>
          </a:p>
          <a:p>
            <a:pPr lvl="0">
              <a:buClr>
                <a:srgbClr val="629DD1"/>
              </a:buClr>
            </a:pPr>
            <a:r>
              <a:rPr lang="en-US" sz="2000" b="1" dirty="0">
                <a:solidFill>
                  <a:schemeClr val="bg2">
                    <a:lumMod val="75000"/>
                  </a:schemeClr>
                </a:solidFill>
              </a:rPr>
              <a:t>Critical Thinking</a:t>
            </a:r>
          </a:p>
          <a:p>
            <a:endParaRPr lang="en-US" dirty="0"/>
          </a:p>
        </p:txBody>
      </p:sp>
      <p:sp>
        <p:nvSpPr>
          <p:cNvPr id="4" name="AutoShape 4" descr="data:image/jpeg;base64,/9j/4AAQSkZJRgABAQAAAQABAAD/2wCEAAkGBhQRERUUEBQWFBUTGRgWGBgYGBgXGhkUFRYYGRgaHRgeHiYfFxojGhUVHy8iIycpLCwtFh8xNTAqNSYtLCkBCQoKDgwOFw8PGiwcHBwsLCwsKSwpKSwsLCwpLCwpLCwsLCwsLCwsLCkpLCwsLCwsLCwsLCwsLCwpLCwpLCwsLP/AABEIALoBDwMBIgACEQEDEQH/xAAbAAACAwEBAQAAAAAAAAAAAAAABAIDBQEGB//EAEQQAAIBAgQCBwUGAwUIAwEAAAECEQADBBIhMQVBEyJRYXGBkQYyobHRFCNCUsHwM2LhJHKCsvEVNENTc5Ki0kRjgwf/xAAWAQEBAQAAAAAAAAAAAAAAAAAAAQL/xAAbEQEBAQEBAQEBAAAAAAAAAAAAARFBITESAv/aAAwDAQACEQMRAD8A+k2vbhcypcTIzXXt5c0yga4lp106wZ0CkGMpJB0gmR9p7xJC2rZ+8t2wxuMBF4gKYCGSDmkSNMp/FA0OJ8DsNbGbDrdyZsojUdM33mU8pJzb7qDuBFFogIF+yXAqsH5N11Mq0lpZtAefISYrXmnCa+1d18I2Jt27RFlGNxWdhLJbzMEIU7Ega7mRpue3vabEBlVbGdnW4wAW6pHRG0PduLbkHpRrIGlTtcOtZXAwTKHVsyn3WhCo0BPXKgLmAJiBMRXEwFqQ32O7mAYDMSZBiQTmIKnKuhnbarv8oqb23m3be2gY5lS6pzKQ5yZ1QESSvSA6gA6CRM1Rgvbq5dw6X0tIVc2UgNcZlu3PfUoLefqgg+6JkRI1rS+z2xdF4YN85A1AXQrKiUzASFVYaJjKOUCm5gbLZZwFwZFRAQFU5EgoJDgkLGk7axuaks6tdX2hxB6Qi1bIslAQTcRn6QKYVWQFX6wADbnTSZr0tZXCeFWV+8SybbE6hpJkdWYJIBI5jWK1alzgKKKiXExIkyQOcDf5j1qCVFUPdzo3RMJ1AMZhI30kTHjuKX4TxDpU10dOq4iCG56UF645TcNrXMFDHQgQTAgnQ+XZTFeYv4VhcFlmYMAWtXixLOxMspOwGsZdIgRvFbeB4itwsuuZDBzCCYiTHZJ+I7aByiiigKKKKAooqF68EUsxgKJJ7hQI8SxzB7dq0eu5k6ZgqCZJHIGI5c42rRrI4OCQ+Iu6G5qB+W0vujxO58tq7wa411nvEtkbS2smMg1zRMSe3xFBrUVn4riB6ZLVuCx6zyCYt6/EmtCgKKKKCF26FBZjAG5rHw/HSSblyEsk5LYjM7tMZgBqBuIio8QY5/7SwCZ8ttBIDsRKZm5EmRrAlec01w3AsT0t/wB8ghU5W1J2HftJoNOilr3EbaOqM4DMYC7nXaRyHeaZoCiiigKKKKAooooCiiigKKKKAooooOMwAkmAOZrL4jhTfVLuHYB06yNB1EERy37+/trUInesbP8AZHgqegck5hJyNvqoEIm40B7SaBXC4/KzXlORBIv22zfd5Zh1+OgGs91aNzBlnt37RKkjrqQRmQgfhOz6Acu/aKliuHE3Fu2oDGFednt85jcgbU8tzWDofmO6gox2BS+mVttGBGhBGxB5GlrHDjnRrhhwW9wtBWIGadW0ie2BMwKeTRiOR1H6j9fM0WtSW8h4A/qZ+FVFtFFFRRRRRQFY+NuDEXPs8ZkAzXGDRBVhCbENMajStilcNaVM5ChSWJaBuTt5kEeZoFOJXBccYZSykgOzKFICqw6pk6ZttPlT1+6tm2TEKi7DsA0AHwqvBcPW2XYCGuHM2s+Unl9aVxVq5dvqsMlu0Q+YMRnMbaHYcwd/SgOCYFgWvXf4l0CR+UCYHPkRp3CtWiigKhdeBpudB41Mmlxc1k6k+6OcdvdP0qxFgQAa8tST29tKYyxcu6W36NCCD1RJJiI5gRm7OVMkRrcI7hOg+p76708+6Ce/Yep/SaYFsNgLVgFtAfxXHInzY7CfKlhxd7xjCpKgjM9wFV7SBzJ5HsJGlRxXD7YuB8RcYgkMqEnKpHPwBI3gagGZoX2gUnLYtPcj8qwoHjy1+vZMVs0VjXMbeJGbosP1kgM4YsuYgr4mViOdbNAUUUUBRRVd6+qCXYKNpJAE+dBZRUOnX8w9R++R9KkDO1AtxG5cVJsqGadj2Qe8bmBvpM6xBrwHGLd3QGHGhRtGBiSI+lPUnjuE270FhDCCGU5WEbaigp4hw12cXbL5biiIaSrL+UjlrzGvwjmE4x1smIU2nnSfcbsyvsTHhUXxV2wT0i9Ja5MsllEa5hzA7fWmg1rE2z7txDIPPuPeDvQN1XiMOtxSriVYQRUbKheoBAAGX+6NI8tPUVY9wCJIEmB3mCYHaYB9KBXBWTZQIczhdjp7s6Dt0GnParnuA6FW9DV1FVCVy4RtmMaiVaR5xBEaa9u9V4Pi9oqoDrJJTfZ1IDK35TJAgxqwG5FaNeb47wBlufa8GoN0QbtknKuICe73LfUe650PutpBRb4Y9JRWD7N+0iYhQCTJJAzAA5l0dGGVclxTMoQCO+K3qiiuE12s/igFyLOdkZ+sIBIKqRmBMRGokSNxQQv8dTohct9bM4RQZTM2aDuNtG120pf2fx7YtGvxktux6GNS9pQFF0yNM5DFf5Cp3JFea4mPtmIXB2RFsrDMJGTCqxW+QTEPdMWgRrDuwMoa99bthQFUABQAABAAGgAHIVdEPs45lj/iI+VTRANAIqVFNHCa8/xj2wSwJiAWKBmB1dTGVEHWuvIIyqJnlvD3GcM9+0VsFFaQRcdSwWDqyqGUs0TGoHfVXCPZi1YfpWLX8QRBv3SGuR+VdAtpP5UCjtBOtQVcLxeKxFsNcsiwNIDn7xxAljbEi0CfwlmPaBtWimHYb+fWInzCz8acorX6TC6WyNkWe2dfWJqeZ+xf+4/+tW0VNMJ4zDFlJhHZdUDLpmpU8JuOALt9o06tsBB3iea9x7B3zrUVFIYfgVlIhAxEat1joABvtsNuyn6KKAooooCk+JX7KgdOViZGYSJHPyme7flTlU4q4iibpUCQBmiJ5b+HwoMREwGcAC3LEEQGyzrr+UayPGB2VrYfD2goW3lAUQApiBvyM8zXc1kkD7uSRlHV3EMI+Bph7YO4B8RNWCGRhsc3cf0P1mpJcnxG4O4qPREe6fI7f0+XdR72o0I+Hce0fvvoi2lU4eqsXTqswAMDSBP4e3Xffvq+289xG4qdRS7o+hGUkeI8RzrzmL9p7VwjD4qxctXWn7t4llA9604OW8NdQpkCcwGx9XSvEuF2sRbNu/bW4h/CwkSNiOxhyI1HKrozLXErgZ3T7+2SNFENb02ykSeXnO21auC4gl5ZtsGjftB7CORryeM9ncThSXwjtiE16jMq4hQY0W83VvjQaXYb/wCw7HW9n8XYxJ6VCOntjLdXK1p0dhtctNDKd4JGupGlQb1FFFB5X2o9lyzHE4Rfvo+8tzlF9REa7LeUKMrHQgBW0gq77Me0S4lAsksAdcpQ9UhXDKf4dxW6rKdQa3aQXhVu3ee/bWHuBRcgmHCe6xXYuBpmiSAByEA/WV7TYvosNcdmCIATcc/gtgEswH4jyAGpmtQGdqpxNsNlVgCCZIIkdXUfHKfKgxfY7hLW7bXrylb2JysynU27aiLVmf5FPW7Xe4fxV6Giig4zQJNV5M3vbch9fpQvWM8ht3nt+nr2VbV+IKKKKiiiiigKKWxHErduc7qCOU66929XNdA752A50E6KVxSXWQ5GVG0jnGonUjskbc96V6HFQBntSI1ynXUaegI8+7UNSilcEl0ZumZG2y5QRHbMnWmqAooooCse/wAawzkpcM5WYQyk9ZCynlyiZ7CDWxWYuCxAVR04kbt0Y16xMxOhgqP8PfABfhxwbOBZCZokQpGgEdkc48z31rfZl5ADw0+VIYXh15XJa8pUySBbClpgCWB5AR5Cn+g7GYec/OasQdGw90z3H67+s1zNOo0YcjzH07/612WHY3hofQ6H1FGZW7iPIj9+lUcJnrLy3HaOY8R+96tVpEjnVGYg67n0bw/m7v2JI0be63wJ+p+PjTBdRRUGvKCAWAJ2BIkz3eR9KyqdVvZBM7HtG+nzGp0rpvL2jnzHLf0rucTEiez9+I9aCHSFfeEjtH6jl+9qsVgdRrXarazzHVPdz8Rz+dVFlFVdKR7w8xt5jcfvWrFadqiq7WhK+Y8Dy9QfUUXfeXxI/wDEn9KG98eDfNaQx/H8Nb0uYiyjAjRrqKdxOhPZNVGpVd47Abtp4Dmf3zIqjB8Vs3v4N23c/uOr/Imrk1Yns6o+Z/T0pFWARtXag90Dc+W59N6j0jHZY/vH9BP6UwW1wmq+iJ3Y+Qj6n40DDL2T3nU+poPNcT9rsrPath3vI8ZbNp7/AFCsqWKqUQmVJDMumkjekhZ4liCZti0h0HT3QDHImzYDBjvobor28UVB5HC+wbTN/FXDJkrYVcMv/eM14eV0V6G1wtLYAQHQAdZmYkAQJZiWJgbk68+2naKsuGM7GYa04GdmGU5h1mkMAdd9IEms37NhoIbFMQO296eMH4gdgr0F2yre8obxANVLw+2NraCP5V+lQV4DAC2SVdmDBYDNmjLOxOus05XAKqvYxEIDsqlpiSBMRO/iKC6ilP8Aa9n/AJtvn+NeW/OmLV0MJUgg8wZFBOsu5wp8xK4m4uckx1SJJmBI2AER/pWpVOJwi3BDiR4kbgg7dxI86BXDcPdWBN92HW6pC65vKdOVN9G3Jj5gfpFK4fgVi2ZS2Ae3UnaOZ7Ka+zL2CrEEP/KfIj9TUXk+8k+BB+cRUvsqflHoKPsqflX0FXYKWJiOtHYwLfESfWaWuYvL57g8/WCfQedPjDJ+VfQVNbYGwA8qv6iZWXZ9oLUwzR5Ex5xqO/8A1rz+P/8A6Fgi+l2w+UiG6cLtrJEcm8dpr21cipbL8Wb187ue2/D3YyLEkkknEAAyWMyBqZ7Nppnhftvw+24yvhrQ1UsL4Y5SJ2jXVV9a93FEVlVYxSfmHrR9pXtFW0VfBV9pXt+dZPtFxb7PZL2Rmus9u1bUyqm7euLbTOY0XM4JI1gGNa26Q4ngUxVprNxc1txDHUbGQVI1DAgEMNiAQZFIj57xLFWFuuOJdLjCmfOWbLYBSyLoVMMpyCQSB0kkx7zaxrYfEYS1blMFYUi+uHKW1se+yqwyMABc6rjQaiGmApNOnhmMsP1VsY4LJVrkWMQobTVwjW7rEAAmLcxrNQPEGVVV+FYgKplVVcG6q07qBf0Mk6wN6ow+IcSwDEC9w+0WIGU5LGpa89pCLgAKqWtuc+kDL+ap4Pips2b2IwT3egw6rcuWLtzpVa0U6R+jdiz2Lyp1shYr1lBCkkrtvjbz6Jwu4ZBSbz4W2uU6lTluXGynSRlO21Fj2Xu4glsX0KWy2ZsPYU5brI2nT3iA15ZBOUKoPPMNKD09q8gGhAnXXQnxJ19asGIU7MvqK6lye4jcVIqDvUHaKq+zL+Uego+zjtb/ALm+tPBbRVXQn87f+P0oyN+b1H0IoLHmDG9IXMTfXLFpX6ozQwXryJiZ6oGY+Y76zOO+z2IxFwMl6wihcsPh7jtznrLiE0PZFZr+xOLJn7Vhx2gYW9B7P/l95Okd81FeqwOIutPS2xaiI64ad5mNuXrTRNeNHsZihtiML2f7pe+X2yvSJh7sDpHV4AnImTWNSAzNz1gnSrJqU1GbfRezafHu7qpuCzOVhbnsIXZvrFTRFbfrHmG/9Tt6VTdwNhyVZUJEErpp2Ery8aUiJTDSFIsyZIEJrMSfiPUVfZxFoCEZIk7MNySTz3kk+dL/AOyMMv4LY210G+g1848++pWuC2NCtpO7QHuqKfooooM7EriQ7G2bRUxAYMCIXXUby3bUYxc/8AD/APQxp5c606Rxli8Xm1cVRAEMubWTOmm4I58ttZAVAYuRJsRm2AfVeevbT5dh+GR3HX0gfOksJZxAb7y4hUDku5I+ABjnrrtTkuOQPhofQ/WrBYrSJFdqjpNZG/4l5+Mc/LergZ2pR2ikb167mcBQq5WyuSIDQMpMnbVtIPu761iNis7dbFO7GB0eHG+UyYMRzEnTTsBqD1NFeP4Z7Q4W1iBaUqtxzkINwXL7EHqlraFioknU/ACvV9KT7qnxOg+vwoLara8JgansH69lc6In3j5DQfX41YqgCAIFVFfRE+/6Dbz7fl3VYzQJOwrtVXNSF8z+g8z8jT6O2V0k7nU/TyEDyrmJ93zX/MKtqrE+6adFtVYfY/3m/wAxq2qrO7D+b5gH9aKk9sHxGx5io9IV97b83Lz7PlVtFAUVV0Me4Y7uXpy8qOnj3hl+Xr9YpiLaKouY1FcIWAYqXj+VYkk7Aa86sS6G2IMaGDMGoqdFFFAUVxmjU6UljOJFIFu29wsCRlEDQgak6CZ+FA49sHcA+Imk8RwWzcMvbDc9ZiYjbYaADvgdgqOGfEM8uttEB1AJZiIOs6Aaxy7a0KDOHs9h5nol3nnv699NYPBJaXLbGUSTGp1PjV9FAUnxDh3Sx13QrIBQgHWNZjQ6ehI505RQZdzgZJJF++DBA6+gnujw9KhiOF5EZjiL4AEk5piIkwBPafOtS8xCkqJIBgbSY0FZbcRvnQ4UnaR0iEQZHMQdtaDuCS3nOXEs7Q0gurAdZZOWIUgwP8VOlwP+L/k+lZ9lrgbTBqp0kh01BaTsJPb+xOnnOwT1IA+En4VYlUXWJHbHMrEd+bMvwpUPiM33QQjnnkD4az5U+UJMEyfgvh/N4/0N6rAgVr9Yma8zxX2cxGIvZ+ksWlgAno2vPOoMZ2FtRrpKNz21mVr2BsEf2h72JjlduRb8OgthLMeKV6WisNFsDw61YXJYtpaQfhRVRfRQBTNFFAUUUUHHaBJ5VC0vM7nU/TyFc949y/Fh9Pn4VbVFWKxAtoztsoJ03Mch3nalsXxFFtI7nILrW0GbfNddVVdJ1JYCqeOpnCW8uYOwBhkWBzMMDngEmAJBAOm4wLl44jiGHs/8Ozcu4gLAAC4e2LCRHI3MRmH/AEfKoPZ1UujnvAPmND81q2q7w2I5fI7/AF8qsFlFKYzGQItlDdZZRSwGbv31GtRs8TBudGwKvEiQQrQBmyk7xPwPYagdooooMXi3swLzZ0v37DZcn3bKUKmdDZuK9szJnqgntrFf2ex9gHoHsXZMkqGwtwxm3I6W23vnTIg0G0V7Sig8S/tdibA/tOHvJEElrPSqRz+8w5dUHe4XfXbX1VriiMOoQ3gZAPjH9e6nKou2BOYDXnGhPn2/OrM6l1FWkyQzHwgDwDR61VjL18FeitoRrmloO6xHLbOPGKYUNEqwYd4/UfSqMTevD+HbVtt3jtnWN/djTt1pSKxisRImykaSekk6tB0y8hrWjWYMRiZH3VuNJ+8JO+o93s1rTqKKKKKApXH4Z3ChLhtkGSQJkZSI+IPiBTVFBlf7OxEf71rP/KWI00ie46zzqw4G9Mi+fcy6ovv55zxMe71YjzFaNFBlfYcTJ/tAj/pL3R+vP+jtnDsFhrhbfWACZJPhsY0HKmKpuYxFYKWGYgkLzIHd++fZQWIgG1SqrpuxW+A+BM0faV56eII+e9XKi2iiiooope/jlWQCGcBiFncqAY7icy6b615DF+0V7FubWDQuQSr5WAtIRyu4gZhI0lLeZtwQBrQei4v7QpYDbEqJbMwREUbl3Oijx5kDnSvs7xm5is5KOLUyl0r0auDytqxzleecgA5urmjNVXDfYxQVuYxvtNxIKArls2iohTbtEmWAgB7hd9NGA0r0lBwCNq7RXGMCgxcdiB9oZjqMPaLf42/WAPUbc8f2CsFruJvN+Do8MvbFtTec9xz4kqRyNqOVPYsK2GuXYKIxzXCWGllC1xipHYS2889wBTHsRhWTA2TcEXLwOIuDsu4lmvOPJrhHlQbtFFFB5rjXsgXdr2FudFdbVleXsuQAASs5rT6Dr2yp7Q21ZJ4yysLHELTKxMIGYHOYMmzfAVbp7EaLmxyiJr3dUY3A27yNbvItxGEMrgMpHeDoaDFwnEHVSbLjEIBououglgIbTQAGSYnTavQ15I+ylzDXUuYe4bllDrauu+ZFE/w72rMo/JczdgZRpXoxiyfwx4yfkCPjVktTTVFLp1t3nuXq/wBfjVOPwBZD0btbYagqTqRtI5idY5xTA9RWfwzioudRwUuqBmU+AMjtFaFRVbW9ZUwefYf699IYuzfBNy3cQCNUcEoAoOzCCJJkkg7Vp1C9aDqVYSGBBB5g70GWnF7qgG5YLKYh7TBwQwmcuhyjt8PJmzxq0yhs2UElet1esBJBnaqbnAEkNbZ7ZAAGVpEKuUdUyNF/Zqi/w/EahjavqdIdcpgiDrrrE+tBtKwOoM12skcAUAG0TZbqkhWJH8wiQD49w0O1a1AUUUUBRRRQZuK+0OzrbyIo0DGSxkDUchrI1BruHwFrDjOx1GhuOROp7Tosk7Duq7iN66qjoUDsTGrZQNCZ7xpHnSljgxYh8U/StyWAEXTWBHW350Gj0/YCfAaepgGjO35fUj9Jri4lTISGgwQsGDGx5DQjeu5WO5C+Gp9T9KqKWtRrlVfByvyEVS+IcbGfQj1yiR3zTAQT1RJH4jrHhPPuFRYbkaxzP4nmB5A/HwrcRkX/AGfbFmcU5FvY2bf3a3IkDpXHXcCWGQEKZ1Brdw2FS2ipbVURRCqoCqoHIAaAeFTtpAA7KlWLdqwUUUVFFFVdPPujN8vX6TUHBOh1P5RoPM7kfPsq4mkPaOyL+Hu2dxdUo2pAyNowka6gkadtadi7mWRp3dh7Kq6GTHYNfMEAeEFtPCo2wQFYfiA8JPI9xPofGteYnTdFQS5PcRuOyp1hoUUUUFeIHUbwPyqKmD3Nr/i5+u/r21LEe43gflXWQMsHYjw+PKrxEMVhhcUrJWdmUwQe0HcUjh8b0JW1eMkgBbkQGPZudttTy1iRNdlmwpCEZrbMBbyj3AZJzToEUDeSTr26ad+wt1CrAMrf6gg/GaiqcfwxLsFpDKQQQSDI5GCCR3fKlsHxRlYWsTC3DOVhorwRt2HUaVRZLYPqtL2J6rak2x2MI90do9OQ0sVhLd9IcBlOoIPoQRt4igZorgEV2gKKKKAooooCiiigKKKKCNwkAwJMGBMSeQnlWOcNexP8Qmzb5ovvNtMnkDqIjbx02qxVx97EECyptJoS7rqQRMBTHbuCRoddpBq7iLOGWFABOyIJZiB2DU6Dc03BbfRezUE+PZ4f6UnhOG2sOCxPWOrXHOpJPadtT8alhuKC6xFpWKgfxCIWQYIHMn6eoNN+VdO2OQ+tcK9YAbKJ/Qfr6CpgBR8Se2uWV0k7nU/TyECqiyiiioqF6+qCXYKNpJAEnQamo9FPv693L+vnWY4+0X4P8OwZ3965ty5DXQ9m0EGmuLcQNpVyAM7sFUGYk7kxqBHPvFA0zcl8z2f1/fiaIP3JP1pbiOMFiyzbkbAn3mO3xrN4di7hdEB6UiLlwtK9GHAhRzJEloP5gNOVRuWkga7nU+P708qjYEr3a+kn9KU4nxFkK27QDXH1AJgZRvJ5ePz2LpIRZ2Cj0AFNFYTWJ1Gx7j8+/wAqsR+R0Pz7xSXC8Q93NcZQEP8AD3DZZ1kbcgfXlFXYvEqGRCYdz1BBOo32Gg5Se2gaoooqKKyDjWw9yL7E2n914AVCJ6rEbCI6x5jvrXqF20GBVgCDuDQdZQwIIBBEEHUEH5iszBcMexci2wNg/gYmUPLJpt3H/XTt2woAUAAaAAQAOwDlUqCF6yHUqwkMII7q6iAAAAADQAaAAVKigKKKKAooooCiiigKKKKAooooCo3AYOUwYMEiQDy051Kigy14SbhBxLZ9BCCQoMayPxGSdYFW4/iaYcRlJMdVVU69wgfv0l+olBIMCRseYnegXwbu4zXUyamFmdJ0JPbHLl8mqKKArjLIg867RQL4PBrZTKgMCTqZJPeTuaz+FW2u3Wv3FK/gRWBBAG5IOkzMGJgmtiigzOL4Iv1ivSKgJFsaEtEbk5TpJGndOtS4dhjatMxzs7zcYGM0nXLppptpWjRQZfB8MxZ71z3rkZRzW3uAdAZExB2jvNV8VvdLcXDoSJOa4ROiDlO2p0rYqlLCh2YKAzASQBJiYk86DrMtpJ2VF5clUfQVmcMwnSXHvuNcxFvrSAFGSRrAnrd25G9bFcAoO0UUUBRRRQFFFFAUUUUBRRRQFFFFAUUUUH//2Q=="/>
          <p:cNvSpPr>
            <a:spLocks noChangeAspect="1" noChangeArrowheads="1"/>
          </p:cNvSpPr>
          <p:nvPr/>
        </p:nvSpPr>
        <p:spPr bwMode="auto">
          <a:xfrm>
            <a:off x="155576" y="-846138"/>
            <a:ext cx="2581275" cy="1771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AutoShape 9" descr="data:image/jpeg;base64,/9j/4AAQSkZJRgABAQAAAQABAAD/2wCEAAkGBhQSERUUEhQWFRUWGBwYFxgXGB0aHRwcHhocHBwfHB0dIScfIB0jGiAeIDAgJCgpLS0sIB8yNTAqNScrLSkBCQoKDgwOGg8PGi4jHyQuMDQsLCwsLC0sLCwvLCwtLCwxLSwvLCwqLSwtLSwvLCw0LCosLiwsLCwsNCwpLCosLf/AABEIAMYA/gMBIgACEQEDEQH/xAAcAAACAgMBAQAAAAAAAAAAAAAFBgAEAgMHAQj/xABFEAACAgAEBAUBBgMECAQHAAABAgMRAAQSIQUTIjEGMkFRYXEHI0KBkaEUM1JicpKxFUOCssHC0fAWJFPhNGNkk6LS8f/EABoBAAIDAQEAAAAAAAAAAAAAAAADAQIEBQb/xAAzEQABAwIDBQcFAQACAwAAAAABAAIRAyEEEjFBUWGh8BNxgZGx0eEFIjLB8RRikhUjUv/aAAwDAQACEQMRAD8A7jiYmJgQpiYmKnFc9yYmerIFKO+pidKKPqxA/PAhbsxmVQWx+BQsk+wA3J+BinFxfUzKI2JQgOAyFlsWLUNe43xU4VxDmASzUpjhBexQVtTrKa9KMf5C/c4HZfMSRlcw0EqBmdp2Yx0I2JKkgOWuIBfTZeZtvgQmfK5tJF1IwYWR9CNiCO4IOxB3GN2FibN8ni0aKenNQuXX/wCZFWl/qYyVJ9Qqewwz4iVMKXipxHOaIpGUrqVGIs7WASL/ADxYljv1I+mAfGHCyRRBr5hOsMb6e1abHcnudtj60DKhZZfjMreVCy70aXcAkXs/rV7Kcbv/ABAF86Mv1DKP8Uiov6E4HxZqLbUjoC5WM7dQs9XUoFbA7E+YepwUhgBvlyXpNH6gkHAhb04tGRdkD3IIH+KtP74sxTqwtWDD4IP+WBT8Ms6iihq86Eq3b+paP/f6jxGsmYaP7wFL6zpbtXq6sQDe247GsCE0YmFzLZ54pipYstGwSTuHYWNRJHTp27fS8MKOCAR2OBCyxMTAriwEQac9TgUgbsCaUfPezfei2JAlQTF1dn4hGgcs4GganF2QPcgb/tiiPFOX/rI3qyjAX9SK/wCx6YTJEshy2pmOolhVKwAfV7BrYEdqobBNt0akRiwhtdluizadYINkhrDbH4N98bBhRMErC7FmJaE9ZjOEKGRTIG7FSK38pJ70TW4Brv2xvRrANEWLo9/zwseGuIrHFM0hCxhiy17BTq0qLtaQmwN2D1dWd0nicvfK0qAy0SdWpSQNqIqjf9VhWrftkc3KSFta7MAUx41w5hXBKmwDVj3GFZ87mBUjuIwtm5RV0psctQGY6bbYC9thp3mTz/L1MhlmUOSSAI4RYo6NwNINeZjVsaJ71Vk24mMYpAwDKbBFgj1GBHG8xIrDSwVDG+5IUaxWkWRuTew1L5Sd8CEYJxXl4nEqljItAAk2DQOwO3p84XZJiBcul1KFHZ6RXABYEI41A0pY6dQOk7HuBhXVpZgWjk5TFkXptUFEOzKVAMd0VFMRfbAhP2JgZ4dzLPl0L6tVU2plY3/eXpb6jBPAhTExrgzCuLQhhZFj3UlSPyII/LGzAhTFPiee5cbFaLDSACaALsEUt6hbO59gcXMLviOVS6gxg1/MYkq/LI30UCHUEgsptaBsb3gQieWzTrJy5SrMwLKUUr0igdQLNXUQAb3vtsTi8yg9xfrhSyuZeN2MRRi0YGnR1IEJVSY0N6AdViPUC11oBJxpyWYnXTHE5kkmkkkMx06Tp6EBux1KpcrHuFUgBLFCEV8S8NchZYV16dpYQQvNjLByAe2oMLo7MGddtVgbnftPyaKQ4lD9jG0dH6HV0fvg8ePxgBmDBGdkR6JBI9dtwCQ1E7Ut3RGLz5dGIYqpI7EgE/ripDthVgRtC5T9nHHEzfE3aVijxQ8vLRP35dknc1ZVCNzuwa+wx1vCB9pvgVswBnMnaZ2CmUrsZAvp8sPw++6nY7FPs88cpxLLavLPHSzJ7N/UL/C1GvbcemIaIspcZumvFfPRIUPMVXUAtTAEbf3tsWMDOJ8Si6omNsy9r03ZqtRIFnfYnfF1RAclnSBrDKGropjoIdlKovMBoAVZGnVsdhjbw+cAxoOW+nUQjDQx8pJCnp1rt1avU33vAuRjGOtGiJYlmQhRepixOmlINb0rnrNkbkWJFYSHYsgBB0JZ1MhChGQaaIJBJS9zvvQEIkOKtEobUdLdVuSwohmtWLFW/Cqorn572L+X48mn70iM1Zo2vwA1bnbt3qrq6wIyeRnYKYXMdDUVKaV6u6FSoVqAHtp7Chi1FwNpSC6GKixOkpXm6QAuxGwJYgHYDezQhaM4pGYY0SrKxVhdbCEg323LN+h+cFOB5+y0Z7jcfTsf+B/PFZoHhkLzMBGxt5FFAnYAOK6UAsWSRu1kGqMDIIHDgU1VY9vpgQt0kgUEsQABZJ2AA7knC34i4kp5ToweIMQzIQwDHSFuj7av/wC1i/xvd4lPkOo16FxpKg+9DU1e4B9MC+MCEIWlRW2qiBZ+LPxZJ7AAk7A48/jfr4wOKFHsy7xjXda6uaHasN4QrMZdkiOrUDUn1ckEWSBQtjsPlR8YtnhiRyOcz5Wc6Yl6mmOssvQCSVAPsCezbDqTM34glyrKYIVfmMFjtWYh7ocoN5NVsq6r8hNAE6eocC4IYrkmbmZhx1ufT+yvso+O/wBKA9CMY6uAQ0tkXnZw7+uCy0sK2mDmMoEuWFh1hK83S6gbkq8oO53jXQOsqFbZfNj1cy5UkkQ7DUykMRYYOrSNdENuCWUdqxYzuYj5hBhYBGNblkcU2qk9KPV5StgWR3FHIPHOgKSNmuUKJjOqiw7EAoi7dh1AevpghPleRrHTCNTNINWxXX1xxhbZmXQhNBS4Diz3F4O8K5SxvJLoqNzpckMAo8tMbA+g/Qdhpzs8MComh5pWH3cJon6lR0KPdq9Cd6OF/jfG4YHDcQYT5gUY8pFukd9tQ7Fvlr+AaGFuqAJ1Kg+q4NaJJ2DrmmA8emzF/wAIgSId8xMCFr3RNi3vZoe9YCZziEEjiLLSvnM3T6nA1qFKkGyCkaJdeT1ABBJ3G8T4JxPiygyBMpAPLGxbUfYsALJFeun6YevDXhmHJRcuIbnd3Pmc+5/4DsMUaXE8OP6C1VKNGkz73S/cLgd7tvcPNKOXpmbo0lX6pAmm21+uqirsh1C22NrW942cPduejK6sEYh2YBgA2kMXYDSxDA1T2CbNjsxcf8P8xhKilmDAsmoANQIUi+zA6eoEGgd8Ck8OSFSZFSIDe9ekr27MNZPrvqX8PtZeueiE3Gppxpy40tvdBZKWtiG1CO9VjzH88Us/wl7DZmbc+UWWIFbgBeWoHa71AmvesE+A8OjWV5FmEkhWmCk9rJFhmZu91RA3O2APHeKXK4kZAAxABsFdOwPYjeyb9/ijjDja76FOaYBcdJMDmR6qzAHFNXBJE0FEZjp/qUKaPagqqK29Bgljn3AOLqM1EiSrTMQQpB2Kk6dwDWoDt7Y6DicFWqVqWaqAHbYII5E+ql7cphDeOZ0IgGoqWNbe1G7IIIFeqnVttfbC26kIoj6kALLHYcONWomNwRqayx1ghlUDps7tudyCyjq2I7MKsX3G9gg+qkEHaxhek4ZyDRVBGdvURbmwSo/lsGJa/XanXZcbFRZQTNQ0G/6brVsALUDSZYwtgEBSQbpiQcaudq3fSrFiOdGdq0qoMgOm2JZlJGllpqoAnHscUgtVDIaGqO9VKCWHXQQ9z5iL6hraiBoZthzGYtSqzCkYOE1EkkWCTYVXBNKSp3AIhEosysemSUBY449MRTeIehIb8JICqAwAG4BOo4vcDyTImppCddvo6Sia2L0pAsgXVknYemFfN8VjgPMaW4nHZQ2tmDglQrGgzDTRLdtR7veM58zAdbRTS5ZxIQzIjhK720bLyzt3NA7HfEFwFlMJ4xQyPAoIZJJYokR5jcjKKLHfc/mSfrha4d43dGkTMKHSJgjyxKRpsAqZIzbAEH9bFWMN+XzKyKHRgytuCDYOIDg5SWkKnxjhzyhdDldB1UCy2R26lPbvsQwPqMAZuGygVOobqU69OqwFN2yUdReiC60owU4l4hEU4jtCBG7uCyqRVEG2I2Au/hgfTe14f4oMxl45QwbUosrsCfUgegPf6EYmRMKqVsv0hRCShCaVjPVHbnSADGeWxFWNu1bE7YJ8Gly6kvShmYGlDNR0DvpXTrq7obb/ADgjx/LIImflo0nZdQAtjsLP/X0vCxl0DKyyqmoBmClka1PmXoA6QWobWNQ+h4v1X6p/ihrBLj6f1MYzMU75bNrJek3XcUQR9QdxiZnNpGAXYKCasmhf17DthG/0ksbhg8iitVEMxFixTBSNJ76TqB2qhWDnEM4ZuHNMQEKrzlJBqo2EitRo0QoNGvr64fgMc/Es/wDZTLXDeCAe4n09UOYAdUTzXG8uoppUOrYKCHZr9FRbZtvQA4HcLlOWnGWN8qRS+XvulbtF9FG49ht7Ve4VwwKeaWV2YdJRQqBTv0gE+bYk2boegxW8XLpiSYd4JUcfTVpYfQqTjfJy5nWQ0S7LvVvj8f3Jcd4yJBW5pfMAPcpqH54S89I0h5khA/8ATTUBsD5j8Ajv22vsow+Ty2dNWPxfN+n/AH8e+OT8a8AuvEIo0kRxLIsgZh96iqunT5aK6VYg6gD94CtkHGLE4NjqwxEDMBAnfNv2ppkn7eo2o/4Z4Y7N/FaeYIzpjBFXuBI4X0oCgu52C0Sll1yGdaQva0ATpYbhgCR399rqh3FX3wNm4ESeSplWHStU+lVA2KrppmY1vqJG/v39h4MkWXKysY0jJIdZXAob6iCdIJJNrVe2NlGl2TQ3zO87SqvdmdbTYt0sMk0rxyqP4cA2K8/alJJoqRZIA9gdr1L+d5UbnL5CIMwbWwBqGNuxZgKDEV2YlQR6sNONub43LnG0QExQ3Rf/AFj/AAi7H6+w3Yr5TfXhEEEC84rHCK1RsR1t6cw/jNbaB0/BAAE5y8faYG/29/JXyBh+4Sd3v7eapcDyTtqbLtqZ/wCZnZFvV2sQKfMNh1no2FBwNIvw8FyWUmEhS55O8rhpGJtVJLGwlllG2kbgD2xrXxVJOayWXMg7c2Q8uMfsWNe2x+MaeMLmF0vNyWKqzArFJpB1KdJOthVDVbLRKrWmrFmZSPt0VXF4N9euoRz/AE9DyxJrGg6aNH8ZKrtV7kVj2XjsKsFL9RYoq0bZgCSAP9ki+1iu+2FEZpNCaQh6QCNSUoWmXzMxoXYsA/ljZz1EjlQWII0sOSdZ5np922mvNvW523vF0tHj4wywTUzFRtsVO2qit1sLBB3Ow3NUcDvE3GEf7qpSoCs5jG9nqVbuwdO9D3GNIlbRZjcsaXQEF6NG4LCADv0hdh2xjmSrT7R5lA4XmOoajQYWVMZsgBexBOrf5uwgGSlVmF7co2ofw/ivKljMaZlmZwDrQC1alYWSDewbf1Uel4WeISRpmc0JMg+cIzMpMyKWBBIIQkjYx+UgbY6JkvC8LHUsmYBVgeoaNxv6xqT+WPJvAq65GjzWZhEjtIURk0h23YrqRiLO+xxWr95lThM2GaWs27/ghInh3PA53LcrhLxfeUXZKoFSCb0/hB1d/THYsLOR8DLHMkpzWakZDqp3SiaI3CoDVE7XhmxRohPdULzJ/f7JUxCMTExZUQfO8AUjpRWX/wBJ/L3B6D3Q2AaHTsNgd8CcxGYzsNQH4JG5cgs9RVuxG19LaNzsABTdjF0B2IB+uBCToMglltTKSrsrnSKDSN1AUACU/FpvqPf0EK2cjdUkmhaIo0skyhhJrRwFULuGGlkGsqexO2lcNnHMlKx/8uqaxuWlBKkEi0AFGyN9V7EAeprnmcgMebWSXKSCRAEXTK5VVIW9JHR3LbG/LZBJW+bWEVZNx3JjdE28FyrvEumWFsxJGwln5AKuNYPkBXUApKgsd+5HcYH5jw0uUnhE8sr5Zmuw7RKsu+7KhAqtv7t35TqYvD8b6jz4BCaHKAfXSLtTMNtV7/Su9HBrP5BJo2jkFq3f/gR7EHe8aabc1MEa9WVmVMhg6JU434fLzXpEjWrlr5ZCEgNGSB1I4Sip2IJuu5N+HsiIw4UaFDaRGOyAKoFVsQVo/F16Ypw5bOZUBUCZmIeUM2iQD0F+U1/3Wwxn/p7NHYZFvzlUD9axDQQ8uOm6D63Cgs3EeY/aIcb4UZ0UBqKtqF7g7Eb/AK4C5LwUVEgeUtrUAXvpYEkFdhQNkMPxCu1Ysf6T4ge2UiX+9MD/ALuMhx7NJ/OyTV6mGRZD/h2P74H0qT3ZnDkVGRw3eYVd/CcrXcux9BQ/5MeeKMiYuEzQ6rqPl2fYsFo0O2k6bo/Q4M8K4/DmLEb9Q8yMCrD6qd/z7YCfaXmAuTo1TyKpB7HZmrsfb2/TuGBjWguaT5k+pUsBLwDvQX7HePs0L5OViXgJMd+sV1QsAnQ23bsyj02aPHP/AMBP9B/vrjkeRlbLSLPF0cplaiaDKaLAml7qa8rHqHxfUvFfFY5eGNIrCpEVkBIs9Smtj3HY1iC7Mwjgnvp5KrXbCQjmXiNgkex/Y/8ARf0wA4Ef4jP5if8ADH90n+R/3WP0fB7iud5GXkk9UQkfJrYfmaGBXgjJcnJqzGtZMhJ9tgpP1RVP54s+7wPH9fvkks+2m52+37PpzR7MZhUUu5Cqosk+gGEp3k4jKCQywKfu49wXN1qcjsBvv6eVbayLLynic2lbGUiYFjuOaw3AHx6/Ao9ypXLi/H2Z/wCE4eAXrSzrQVANqB7CuxbsvYAtsFvcHXOnr8evdqxjS2w/Lf8A/I9/Tv03cQ45HkwIol5s5oBEFBf6RQsgeyCybv1LYx4d4TaV+fn25sh7R/gQH0obfkNvcud8X/DvhdMqNR65T5nPz3C3uATuT3J3J7UbxcMLrv8ALrXrvVC8MtT89vwOe/cqGX4tl9fJSSMOvSIwQDtsQq+oHbbtjR4h4xBAqLPIkayto6yACD5h+hq/Sx2wN+0E/wDlgugMrPTEqG09JIIsdJvbXsR6b1jlWe4dLmtPNnnlRAeXr3oHTdF6JuhuQfTfDC6FnzAaro3iLhkaGmzDvayNyy8eryAdgutlIFNWo/vgTyQsyuxkReaCS16hTMS38sLqDOBW+7Hbthdg8QtlJhI2XyyhQQwEMS6lPSVDRrqDE13J+hw/57hAfLxTwRO1rzOW0h21JqrqO253re/Q7gyDKJB0TBDxiHlqeaCPLbbMTqC+Wgb1ECqG5HuMbZOLQrqDSIuk0dRA3ABPfvsR29xjnsma0uGVBHSA6m1gAXEdi0i7FSvrsSvfTvmJw+lmVXuRdemQGwbD0pdjZ6eo+lj5MqV0LLZ+OTyMG2Dbex7HFjC3wGPKTAnLmQHShIDzJQIJUeYDsSdvfDGooYEL3ExMTAhTFfOcQjhGqWRUB2BZgLPsL7n4GMOLRO0EixNpkKMEI9Grb98cuXJVJG0ue0fxBAUKgaVlkVgoLnVIgplALMwDAbg1jm4/HjBgSJJmNdncCrsZmTfxHin8TPGkXNWgxR+qLU2xqnUE9IY+gI1URWJFmZFkCmSUMJKK2h1eVyDqk76VJ2oDUdq2IDhsZjVnRGtCs7E6i+uOldHYoqtI8WpTpveySdVlp4hOus3pK7MrNDrHUt9JDDfSv+WJ+n4x2IDg8AOadl7EAjaegh7Y0WiQyEFkeTaNdR5q1sGBeubQsgH/AGCCeo4ySfMjWA7EtIxDHltpBYHRoDEnSgPybParxozZy7CneFlIIPVKq+ZSSSGK2WC9RNn3N77HVUXVrRApd7tjWutdjR2OoGj617Y6KorGV4nOZU1AlSGLAKxAGo+WgNRHStn09Ae5KfjQX/VTt/diY4DpmCIgFY6iFjioUQHUMWa/xqgJrbsP6sDG4hnIGa2kaPV0kASUNR813IaUatmHoO5xzcX9ToYWoKVQ3IlMawuEhH5PFir5svmgPfkmv88SHxrlWNFyh/toy/vVYocN8XSOgYIsgtAaDRNb6SoCtrUmmH4xXrWGiWBWFMoYexFj98PoYlmJaXUXSBwPwggN/Ic/hY5bOJILjdXHupB/yxo4vxRcvEZHVmAKilAu2IUdyANyNyRgVnfDuUMlIwgm9OU4Rvjpv/IA/OKfEVnijaLNj+IyzCjKnS6D0JHwQDd7Vd3thpe4C48dR4qwY0mx8ND4bEF4vxlsxIkiosDIbDqdUh+CaCj6U3qOxIKR4i46M1moYUzTTMS2uMyMykgg3QZYw2jmChXeq3wzL9nywI+dTPT5mjsHICiMsAwYV5lHVfT27DCn4dRctxDN5YqoEw5kbEDayCu/ell0/FB/cY5mWqKv3vm0iNN198W8F1GvpCmHU26GDOo2+E38UXXw9OIuY4RE0aiylb0ldBcqKfSaY3q9TtuQNSDXBBG9OI5M2u4JAAlRBWok7hCe/wCI4YF4jI+VMAVQroEMhZi/L26QhFBivSSDV70fLhd4c4ph7Sz/AJasxL/0xWtXY6m7IZsJ8wnYenU7VvaDaY8itfCvEkojzXDbJIlR4ARemNgzt/sLIENfND0GPOMLNEsEMM0oEj6Xt2IKBGLWt6PTtVXXpti1w3icDSxlVHMmDDarqO7s+wO31ON/EmBk37RrX5tRP6KF/wAWMVTFVC8bIHnqPVbKeGpwQLyZ7pg+itjxBmf4cZaN0VBsSFKuV9QWU9yTZNAnezuTh38A5vLPA4yyFTG/Ll1UW1hQdyuxFNtVAbgAVWOf+CvAeUzqTh5Zkz0cmqWWGQrtJbRgKbXSFFURdg79sM3hZMrwiOSBJXzc8krSPy01OzHYA0dIIAFi7sk1vWO1h2ub973yCLLiYp7HkspsLSDfrqE+5icIpZjSjufbFGXxFAp3f1VRQLWWrSFIBBJ1Dt6b+mA8n8fmkZGjhy8TgqRIDK5UijsCBuPQ1gFxTKHLF+dRANpK8caJqILCqiI1FzW5sHftWNgdN1gLYT5luKxSKGRwVNAH3s0K9xe19r2wqS+EstJIVizLrqJ+7UIwXsxAtSQBY7nawPYYoS8Sj5REL2bBGkqNwyH8CBh+LYeqjve+SZzkssnlNsVJ5aCnNd2ADEqqdjtibEKlii+Q4fkYhzWmWbQNepypCA11BVAUea9VX1GjucF8z4mgQMQ2vRs2gXR1hK+uo/lR9sLXB8nl+WGBcEdPTGu+k7XesVsCFc2NjQOLJSIbLFqI7cxiburqOMaDdDt7DFDUY20qwadiM8Q8OwunTHGpsEHSAO4JG3of+mx7YAw+EJQrBRlmsKAdIsaQPxCOzvZ+LoVQOPeK+H8xnFQHSgj8qNGBH6UdN6wRWxvazj3wt4LzWXnEs2b1gXcaKwU2pAs31EE3bA9vTFW1HOd+Nt/wrFoA1ujfAOD8nVqjjViWIZWLGmawu6LQC0Nu9XWDOJiYcqKYmJiYEKYVshAFMsRAuOU1/dJ5kf8AhVgo+VOGnFRuGKZTLvZUIR6HSWIP16jjj/WPp7sdQ7NhhwIInnyTKb8plV8llrNnsMC85mGEr1smoVqmlj20nVQ1AeevYUD8YuZ/h0jS6lMukFTQZdO1bAalIBrfffGAinBF84gMTQ5Y2IG183+932GrYChhv0z6czAUezaZJuTvPsoe8vMqp/pEajdkHTprNb7qb1DWez0Nr2N+hxhmM3A1LKzaGD6jz5CVFUBQPcgncbe14smLMDQPvQqkagQGLDTpYag7EblnHfcKO14lZgACJn2C7NHd0VLWWI81Ear2vsfTpqi1R5AnTzEAXlBaNHUzgNKx73Zpd78p9DgbnOAOqVlmo6mapJJQAWYWQVb0UUFII/e2XIyCCBVzLxo1Em2AAsk0LoUBttsK2xrzeay6x8znRhL0hjIukn2Bur+MeO+qfTMZ/odiqDg7/iRuERBkG3j4rSx7YylUuC5Nmmp2DiLqJChQZGWgKF9ltjZ7uhwY4zxHkQvJtYG19r9L+B3PwDgPw7jscMAZwxZjrc1pGpj2DPpVqFIKJuhilxTiDZwMvJddCF0RqJk3CvaDqXpbT7kO23bHb+n0m4XDNotIzbdPyOvl6BLdLjOxCSRy9UrMS+5tyACd9wNifc0bPxQHnBvGM0ZIP3sQNdVkgfUC/wBBt6KcaeM8KkMacs5XLgowY5gvzFa6HLSze1HfV2PcYteG+Kw5WLTJNLm5G8+mNVRfhAwQ18mz9O2NUNp7Y65pwp52y0T5/wARGbLqVebKC0Zany/ujA7qFvYi6K366ezKeV+IZ1SXJ5hm0gOYJm2J0MSrN3o6SC3qLrD43HHVXly8EgYKwjIDEAlpH0nSpBUhl2v0vagcY5vw3w+bNKZMoGZIhpkcHS4GxLDymgB1NudQ7ijjA+q0kOg2nTQ22d83T2Oc1pYRrG29jbyQ7j3EIeHuRmJGCMdUbEFi17t5Vqw9+2xXChB4py0atKWOiaSUoQpO4kdqatw2llNH0Ix1/i3A4czAYZkDxkVVdvQFf6SPQjHIM/wqfw/OZIwuZyswK8t/cC11iqtSfMO4sbXhGGZSq5gZzHmnuxVWmWkRAWXhrJQ5PK5bOTy7z6gCwJCDrOkEf1Elvy+MXcy65yA6JFYSMGfS2+ksCV28p0AJuMPUMMGcysZaJGikVXCFQVFixQ9KvChnvsxyUzSPlZHyzRmmZDaA1Z2JvYexA7+xqXFj35ySCDukJ9N7qTMkAgjfBuivhjh+W5s8MTjIQPUjoZLeRR0D7xiQEBPls+YghrFdL4Dw3LRJWWCEdiykMT9W3/TsPQDHKvsu+zWSZ48/nJhPE8A5Shm1AsezkV5Re1nc79sdFzXgKAnVEXhcdmRjf7kn9CMdlrXiCQCd/suS51N0gEgbo9bplwueLeHGdOXLGGgsE1dk0e5BBWibsA9hZHbGn+D4lDtHLDmFHbmgq37f8WOPRxviA75BT8idR+25xNSHsLXAietQltaWuDmkW4x6wkPLeACvMCRysuo6dSatvSmDLY+KGHTgnhidIVBZEflgdQZyDQ2O4IA7UGxvPFeJPsuUjj+XkDD9AwOPRwXPy/zs2Ix/TEv/ADUrD9ThLaTQIAJ5esJjnPcZc4evpKTuK+EOOzTFBmsvHCOzR6ksWdvK0gI9tVdt8MPgPwXmOHJmTLOJ3lCldm8yh+5JJN2P0wVXwPEd5pJ5j/blb9gKxUHhKCMh1gJ0sCy27Wu4ICkkGrDUBvp7XQxpY2NgCS4jejU3FraPQQUYGyPQ9NC996Ymq3r0xRzPGOXH1Sa3V3JUuiswUtoG1AKaXevXfa8CJJLBMJyrFtejSkbAdVRlgtuRo6qAJ9MWkmmVGro1MwGlOXoDghVGvlgshog3vZ7erEtXYeIsJddOQ216iEN6QoXmaVsG913Psb2YsJsYLONMqB1Kdrle1VhXT/UoII11V7WbwRj8VKEB0u43DOQEGrbaib7Eb9vk0aEJhxMBuDcdaZiGQqDWmusfiu3UlewHt39cGcCFMKfijxucrmYoBGDzADrc6VFtp7/Hf537VhswI4lEOYoaQgNqNnlgKFAvSShOo3fcbBje2KVGuc2GmDviVIIBuha+JZ2HRob5SKSQf4lYL+4xrfjub941sXuEXb3/AJzNXzpxlms8qMv/AJdCFbq5jnYX3pxTS0D73a0xs49yvF5wDUcaljsY4309qGokAG2B7H8SizROMrMNUH51XH/qByH7Vy8bGha2zGfdlMc8QQXq0wNMG7UFI5Y99wxH6YKStPqFycvUdg5j7dz0hSSQL2D/AJ+uKDcYlFFnTup6pFVKZ2RTaMWolkABFEiifXFfLxrYRpQLVjre2Ol9YI5jcvYkFglEjY7DGtrcohUJlacxw53LwrJlWZ2/mazzSdRYFgo2IKkVddNADyj2XhGWgDfxWZRZndHCp3tVZBSEs7WrMCTfp7YN8L4HG8aSOCXO93p33FgLXSQTQPZSBjDjPApSunKcqIUS1XGS34SXQE6R3I9dt6sHMcPTp5ntbJM+M66lTnKXjkYQDJDkz0jefNVAgHvoUKSP9kYtcH4MMwWU5odNa48rHyV3ugWA6ht2O+C6eDYmF5hpJ3rdndqBr8IFAfG14M5PJJEoVBQ/cn1JJ3JPucXbSM6ADrdH7U9o7Z7lCo/BmWQdEYDd9RAcn667H6V+WPJ8hmVQxxmNlIobaNvY12B7Eiz7V3BqWUKCWIAHck0MV+KcUjy8ZeQ0OwHck+wHqf8As0MXNNovpyRmc43ugk+cjygHMkEsw2SJSAdTdzp3Nm92PvSi2AKvxHKyxxXm4CMvdo0ep+SobUEnRTZiG4DCwoPUAVBwycJ4NK8kM7oIyupqY6idRY6qoaXYGmJvbatzVzxtnTHlWVd2lIiUD11dwPkqGA+SMJfQZk3AaR1qrscZiLylfhmemI1xzJmYzrOqMh9y1rQHYKLsXdkDsoON+b4vMfIm/LRgsgIYlmF2AT2X2GxPfasVYfBOTlzTCSJNOVhVZJIyYmeUjUzFoyrGhfc7HHnhvwTBJlRNmGzTcxiY4xmp/KTSqBr3Jom77UT2Jxj/AMUnXktHbZb9XQ7ifEJEVxmpVgHT1EhU2JDKLNsCvoASSe66cDZcxJmFiDRzx5ORVjnzWhlMyAXUSMdQVrI1ncgsFB7Yd+H/AGb5fLpI3Iy7O2o6mRmZVI2Alcs9gfiqz32xb8IZsNw+MTIzIQwsrqUqHYAULIAG24AoY0NwoaePLZ1qg4jMOHO89aLTFwN8sBPw1g8TAEw3asvboP07XuK7kDTg3wXxJFmbUHRKvnibZlPrt6j5/WjtgFl5f4Bw6NzMjMbDKdWgn1BHcH39R/aHWy5rhUE+lnjRzsVehY9irDcfUHGinwtvHt1zlJq7zfcffj1cQq8niBU5mtSNGqqNkhSBe4AFk7UT8kEECHxJGNIKuC0ixAEAHUy6vf0F3+14BTtDCWR7MmqQ1JOy0C2lK1Nurp6i7prOxqCRHZCkbtqdTKQskgZdDWDZK3rAG52Bu+4w9Z0Vl8Q3pOyDVuGIs0SrDfYENt+R37Ys8CzLGImUkkUWYggE1vX4dO34TX0xnFPl4iABHGx/CAoPlLUdPrSt+mNWclhzatlnBKyJ1b16kae96gVNr8b+owIXOvHH2ps7cnIsVW95V8z1/R7Jf4u7elDc5/Z5xKZpJIZ55HOZRlBd2fQ4ViCLO1rq7f0r9cX/ABH9l1qP4RI9asCD5NqIYHvfv9a+cM/hXwamUAZqeat29FvuE/8A27n4GwwGnXNYGbbfZd12IwX+Msa37tOOwyT+v6gv8aCv30xjDg0paQqFYkjSDFXSsiiw2w0+2PcmIQjGMFlJV7WJrJXsRcl7WdtN0DYIGCGZcQzSruoNFBzDGtaV7G9hqMnqBsAMU/4skMWMDFWHcSTAKGIP3kh0XSn1G4I2onG9cJecMliaNjypAyMgSLpDFbDGhEFYFbbuav1NnG2Hh2aYkrGiXeghQjAFSBqdy0h6iGsAbitxhezvjkxl4S7ynRoITTGq6lAsMhIJs2DR02QRYGHLhOcnEAL8pFVBu1sVAA76aVtiOxX88GwHepgzHWgPoQfFHsrq0jWAG9aJYfqQDjbhUzvEZXQ6BO1qaYkZdQSBRA/m+vamww8MldokaTTqYBui6Fi633P12+gxEyrOYW6q1ijxhYBGZMyFMcfWdYsCvWvU+3r7YHeOJMyuUc5T+Z+IjzBN9RT+12+aut6xy3P8ddRHCxz08crgyxSoSzBOoiM2T5gFNehugQMUc8gwAtmGwYqtzl1puNsbTw4SulcB4zls7DMMogQgFCNIjI1AgG1BoHevXbtgbm+HtGxPkYOmnfSuyBC2t7/CTsAb9he9r7PIFKTzkaJJpLaPQyCNVFIoDAEgAnqqibHpjzjmTVJT92sf3bOvLvcRurdgqguduknsPjFmzF1nxLWNqkU9OPPdN9qGZaC9BYCtNMVYk6dLMdLhQrEObOpvQ9wRixkM3AubjgkHLkaDWnWblrqZyy+opqF+jXdCoY0QaTrPppDBbViNVBi7NtK7UD6MBVUM1URuHMYhGw5k7sLCMrBRLICwBonR2obb3cVJy2SQvZPFhLoIGJVZ0izCMSzpzK5WktvTki+5o7DucOGczixIXc0or0J7kAdvkjAfLPE8S8qPQGmQik0B6YEuO2oFVLAn2B9sEuMqDA4IJBG9KWNWLIAINgb2O3fftgZMXQVUfxRCNW/kCljtQDLqvYkmh7DckAXeKuZ8QyMSkMe4JBO5I3AFrp22N7+w771Shdy1KhkXV1FmZ7HUDenpugmzVsCL2BOPEo9KsZJGCnp5YYULK0Ai7Ciw3LjZhd4uoWMiyanaTMHUBrKag5QDS3TGvoG0tZb8qsHcs8cGh5hJmZy7xxnY+QEkqCQq7Dc7tq9TV4p5XJJp8rICgCLpKOrE0ObvaqR6NYokWdseZnhrRZiOPMqk0RZxAWdjoRIhQaMroJ2825s38Yx46saFF1Rokjlx2KzdYTnDnFZEe6DgFdVA9QsD6/GFjiedWTOM7bxZJdR/tSt2A+bAr+0pHrjUuZaGBZJU62KjKwczm9RUAGyAdrruQPTdsa4uDnVFkr1G/wCIzj/1E9lv5O30o98Xzl7RaDuO/YLefcmMEXPW/wBu8rVmAY8gFdgsudcvIx20q3UxPsoSgfazix/42ykCruW0gJGqigq0ABqalLEDeia7e97o4Bnc7MW3ihjaFf7zBlYj584+mjCPDmJsvOGj0hlILMV3Li1ZC1Xp6fLdbsRvuEVKxpXGmkxOnDz8ld5a1hc4aQYHH2sjXiDxvm5kEMUHK5/QurzMG26dWmgfLqCsASNxhbl8Pz6ly+azmpkARY0GuJWqlBBZPWgSkbVvvd0f47xBnMOeePScvMIsyo7dDB0b4o6kO5osNyBeMJuOciYqk6jmSPKHR71q+kqWVVc0oB2ZSbY7V1Gr3mJudPLu+2PHSLpZquytNMeQk80b+zSUS5OSCQWqNsp/okGqv8evBDKZlshIIZTeWc/cyH8BP4GPt8+nftehc+zrN1mnUEurh7IWuzalLKB0DzgXXcbDtjoueySTI0cgtW7/APUfI98aKMupgjUW6702qcryCLG/d8hAuO5N1k1LIVWQuWrUCKhokFbJYBbUVYJY79hVzEO5DyhrpiaBs7DzFkoU4Owpd9x2xMv9w65PN9cLbZeWyPjQSCCGo0CCNjXqMaPGOSOXiLRR6wsZIV3didFFlBYtp+6DMNIslO47HQHSEgsMgDbosonhEpDE2WcNI+lbZCArUE1UzXTA1Snf0xo/0lyigEB1dJH3UzC+ktRJIXqJUe5BPsD74azazBxloZcokwK/h1DptZq30k0UJa9XQQTRxnxfwzmGhgjaRndCGaQWSCHsBT57UeVjfbc+4XHYJVHhzJBFwmPgvFOagDgrJVlWFGr2PYA+gJHr7YJavTCXwrgE65ZYYvunjWi3WgtpWkIUjf2vuKsHvj2TWcw8ejLvsqrLmCNa6BpNrsz6iNa6SvmO/agOMXCqDIunPHHfEfDpszm4XQq8SiNnAmjsNrd3uMuG1LrYdr9u+OpcAUiEEsWssVLG+mzpP0K0a9LrFbjHDNb3yzIHTSSGClWU2jWTY8z9gfTYjFK1PtGFvx7+ibTeabw8bFy3iPAcy2dlmMEvLaRSGC6ulT3tbrYDDe+Zkliy+XCPTxxtM5BQBAg1pe3USoBUjsx+RjHg32SQQyc07tdi6kIPcG2UKTe9shP574acnwHQoTmNoWwoUBTpskAtu211alfpitOlkptpiwaA0dwJP7TRX+7ORc37iGho74DQe+VozMwQjUQATsLq/vLNAUTsvoD3wQ4KhGWhDAgiNAQRRBCjuD2PxjblshHHehQCe59T9T3P5nFjD1nQ3jvkW2KjWLINdlY7/F1+2OYeMpYmzsFTVpikOsS+VwkjR0dXfUO3933x03xLBry7DlrKRRCMAQSO1g7Vfr6YQpvCKLHlF/h+Y3PV52WNjfQ5NkDZA5AobdtsQZIgLp4J1NrSXG/x14ozwbiCsUaKRWleO9CyhjuoZhRJF2O5Gxq73vPjcD6jJKwiVvV1hHqQBq1k7BlGw7qDgnwrKBZE0w6Nz2i0ADS3wPXBfiHDVm06iw0tqGk0bqu/f9MWKyYggvkJQGdjNoHAIDG0ZxXUqHSEjAJDDajdX3sk4RCMSijbLpIRxSydfLoIWZrBWxWkdIBFdmxPD8I9GI9mkdh+hYj9sWsvkY4/5aIn91QP8sQs68iy3VqY6mqhtQA+Bv39++NsqqQQ1EHYg9v3xqzmfjiGqWRIx7uwUfvilw/jkOb5qRMTpABJWgQ1gFdQoiwR2rbFcwBiVMHVA8y6yO7CYSqHJjRHLkUU6Qi6Rsyf1CtRH4gcY6+lTFpGoDVZKlTpoClFhgSBpdqIBG1g4IZ/w4qCMRBzVggU1jSQLDEIKaj6frRx6vCig1yOqKtNcjagCNJsDpCmx7t3I7GsWUIIqlpVWSQCt9CaQNLGmVdIqzr92JCgGjeL/wBoEsISPmxmRhrKKDR8h28woM2kE9vf51pntZrJRGZh/rnGmNTQFqoCqSAKugdh5u2CeQ4CkBbMZmQPJ3aSQgKv0ugK7XtXoFsjCXOz2aJ47PlNDALv8tvwh2TVo1bP50aWVaii7aB2AA9Ga6A772dzS2YycplJszL/AD5etvhjtGn0WwK+uKytJnsxDMBWVjk+7BJHMIU/eFa3Udl/X+oYv+IhzMzk4D5Wd5W+eUAVH+JhgAgSOjv62cFJN4PQ3deqt+F+Ffw+WRWFO3U/94gbH6ABb+MKXiPg2YOZlWCEusgPdQVp9LNTMVUOJF1Dfb23GOhXjVayps1q67Mp7gjuCP8APA+i1zQ3d/FUVCCSbykDh/2dTspSaXRETfLvXZ27qNMQ2Aqg1UPbF+T7N8nl1aZVcyKCxJKkNt2MZXl186RXvjPwNCUfMshZcsDpVZH1EMo6j8Ct/wAx7YZzmVnhYwtHICpAIIZSa7GrBHuMMOFZROUXjqOCUzEGo0HTgEpZTINEpEMqB5LbSDywdTk2iBtlvXXWpokbHfBkcWlWWnKhXagHUportufNdG6sAkb0DYGFD1qikqpCqjEM4IoSaqBkO5J6SFpWHrWN+Wy8scQ5UpGoJSSHUQKagY2NDULsl/S72xZSimd4vlp4jFmRy9d9J3IqiGsDp7irruBW9HVw7NkMMpnCSxpoJgSvNUbjqBBEgHcXZHvvfuR4Sk6kSxmJwxI0AhaDAiunlncA7auws+gNZ/hKTxcuYahtuOkhh2ZSN1YHcEYqReQrA2gqzBAqCkUKPYCsbML6rncuKGjOIOxLCKWvnblufnoxRz/G31tqgzETvHpjYxs+hwGavudakGgSb7A32GJlRCbsVs3NFREhQjYENR79hXz7YV3Z3LCpWDEqC2lGAcsQNLunm1VWnsq1vRGc0rFWXo/mB1J76m1NpOhXD2LAArah3xKhM0WbUuY1u1AuhsNth9a9MbncAEnsN8KmVn5ksREykragiPy+Zfjc0RRULQv2JE/aH415ci5SLSx2MzG6A2pemuojf0/D6msLqvFNuYplOk6oYaE6pxiM6eper3ZfZTtvv5lG3vi1FOreU3645Wr8PcC8um7KW60a1UINJvQx2W7YbFmwLikRc2smXvTFCxAbrDaIzav6AEA9S6qJX4xlr4xtKmXiDGyfhOp4fMYcY8PLz0XaY5Abr0NYzxzXwLIIszLJzNpVWR4tiE1MbIIY+Q97ogNuBtjpWHUMQ2tMajUbrSlVWBhgGR3Qphf8ReOMtk3CSsxcgHSgsgGwCSSALo0Ls0aGGDHKeOccjyHGZZM1G8iyx1CqIHZtSRL0qSBVJIpPz/awyo4tFv4optDjddHyfHYJYROki8o/iY6QCDRDaqog7EGjgZnPH2US6kMpHpEpe/8AaHR/+WEDgHhmGemdygeVkjVAhPTpB1O1gFb01VnSQL2GGfhvh/LUhEKudYRuc7Sad6vQTpuwV8oFkVYG6GvrVAC0AcTJ5W9UwtpMMEk9b/hYSfaRLKSuVyxY/wBomRvzSK6/N8D+ILxiSi7NEjHfS0cQQbWWIbWBVnzk7emGyecxOU1FQsgKLsqlCi2FClWIU6tgG3O4PpRzQbQQVbSqktdIQgV112acEBmJIj3rbe7t2Lj+bz4W+eajtWj8Wjxv8ckn8Q8LyQo8ryBnDBC4BJAdW0MxkGvUWMfTZA1Hc+hng2YGTnWSUGKJ1OkO1uyuqSKqpZlZkbo8u1NZwc4i8eVKPmpylgxqI100pNtZAsKNrYaar533ZHj3D1kQQPGzzNo1p1MSLHW/fdhpFnc7Dsaq3ANDxUaD/Jm/cb9yHYoluVx6t7LZ/pTNT7QQ8lP/AFZxR/2Yxvf1NY8m4HClS5yRp2sAczy6iaASMbWTQAo4z45x2SIsiBA9Lyy5sGyAbC9QonYV1UcB3jkL8zNSaAyyqAw/1ZJYjQO+lBs7BGHYhvXRkG26XnI0smfiPFYssq6rs7Rxoup3I9EUbn/IepAwD4lwabORuc391EASmXUhjYFgzN2Yg76F2HucZcAz0f8AEEAku4Ik5lllcEFU1lR1FSSYhYUg1t3scf8AE0cM8WWYgGZH7+h2CC/TU1qPcjFjG1DQ4/iEXnKosfYAMqj/AHf8jivxjhrSGOSIqJYWLJqvSwI0ujVuAy+oBohTRqimfaRx2WLN5NI7ADCQnYh6cDSb9B3/ADHzjoOYzKxqXdlRV3LMQAB8k7DFQ4OJbuV30X02NqHR0x4WKTBlXcEyuaQ6PvJAKCsRQ5dtIOpQS2kki9rABfg/E1VliSQTWx1OKUKWVpBQ3J1bm+2zbiqwBz/iDJS5iNYZUd2lWg8UjKrMVUsrAqu9DuSL+puxlOIxHTy1mdLUOVUQovYHUYxrsA1RJHzVW1zXN1ELOHB2hR1MsMrDmXZYylyShVXSNOnsx3smtyf/AGwM8D5ApzZyiwpmCrRRKwIAAJBH1B7beuw2GM+GZt8yjQsOUjxaQYqfQx1ahrGpbqtz713GMfGeT1xxZdIlJokSudIhCabawKBr6djV4ax0gt36ngEmo3LD92g4nruWXFuB6GMm7i6AvV5nJC8pqRjqcgNYO471eKqgsyq5oVWm/wAYLK2nm9J7jZKIp97AtphVJYV6hIpApge9VTAjsbF2Oxwu8U4N/DxkpOFVmr740CzWAGaiCC2nYrvpUE7m0LQqcEJWf+ZoZHUutspou++xZSH6idTeUAkABcOyuCLBse4wgHMLVSBSgNAqUkSiFXfdkB3YtaAmjXcYtZHIzdXIJR2RHKam0gHZapihakqgyDb2NkQnfFHi3DecmnVpIujQPdWU2D3Glj+2LU0wVSzdlBJ/IWcV4+KoTROn5Ygb+3fv6/OBCUsqjqyglupC7NGmkLIg0lLshWqxWw3oAYvcOSGWV0d2JBIXrQagS16QgB7XdbbgbjBDjnCS7iRI1ZtOk7LqHUrA2asUCpFg7iiMCcqZDo0zsNQXSkkiKbemXoRX/pFD2D99RIEIxxTh6xQSSRxc2VEZo1ctISwBKgaiT39sccz+abOrHNr5zruMosUjXT9fUCbLKC5NWRtjsOQzgivXMjKRqFWQNT15y1EXfYDsfbFCbIRJmP4mGLqRGUW/LSwKAACkbgkXY9frjFisL25aZiD/AHrXitmFxRw8lovv4bR479VzvMeF81mxz2yv8OEFCJYmGura6UWCT09S+259Nua4Xmc2ypHkJMo1nVIFKrpI7NSLe4Fb+/vjo0XiRzKAEDRhnDGP7w0CBGQFJ7iyfb2wbbPxi7dAQAxGoWAdgSPa9sZ//FUbXNtL6e/jK0j6pUbo0W/G2nv4yuJzhssf4BoUaZwNM41RMisT5iU1Mq6STvRG3pjsvARKMtEJzcgUBjVX7Ej0JFEj3vAufw3ls7NBndTsUVeXRpSFcuLBWz1b/kD84Y8PwuDGHc4gm/U/yAsuIxRrgSI2nvPp3KY5z9q7NHNkpxCuYCc5OWVLbsqtr0ggsFVGsWO+OjYWftDyobJlqBZGQofUEsF2/I/9kDGmsYpuPBZ6f5hU/BvBGbLPI+iM5iaSXQiqyhGCoFAYVRCBu3rjbmHkLyKjcwA0CGJJ2QklIVC/1r1A76fnBtCGy8ZyxGgBSgXsyjso3Hp8/X1wsy51DeuRnDBVPMcEWwdQKRWUE6mHnWqHaicMaICqTJVjMUhYBuSDuVsLsVGxCKzUKarC3qF71iiVRQKduVKdI02C+tyXAU9TEHeid9R6CSwa2MwOUr6TXSB5Yl0jULErluwsCpAdwNgcTKQSyKAsY1NrDtbBKYUrF+8hU9up/X4YSoS3414OTRlBDyqrN7gkda+vTuVq9h27YVPDWS5h1NuSRGqUKpTSbdh0kmvc77jHUPtJg05QSbkxXZ9TtXb3JrCL4ARopyoRTy61Ku7KxAAF+XWCwJZ6Utfa7Hfo12igHuGgPwuPUpONUsB1P9TfliyhVV2MkQMbFbYWpQ6RJJQUaQwI1Dte+9181IRI/S2pSTQIVVJa9LS9BNiSQDT1WxGplNixJnHFGXWSKRt7FoHJbqpUYmlLLq86+ZTeNOYdyoc/dgVWwLXuSgqtQZD5FUKauwLGOCTJldcCFchBDt2VIxGzxAENSvrXSCOliSpqgWIPbVYGeNuHFuM5BvR9A/8Atylj+zA42TyJQlYs9dKvKQoJ0vpIPdWUgFVvXeq+wODHD2bOS5WcpRyzSK5Nd2iqx86qsehwqozMI4j1WvCVuxqF3Bw82kDmtP2gcL5k3D2/+oCH6NTf8hwy8c4UMzl5ISa1rs1XpYG1atrpgDXxi1PlVcqWF6G1L8NRF/oTjbizRlcXBLqVe0ptpnQTzMri3inwHLlIVlaWNgWCsnY7/wBGw1V3IPpftgt4P41qiZT99Or2DPzJAsZQAFSQ1aXBsAb3840/aTwt1zhfUxEkepLJIBWlZV9heliBXmwwfZ7kYYMo2ZZxpYHUzUNKirLfLbGv6Qg3Nk9mu/NhWl5kk24cFwaADMWWUxAAv7qzJLmJBqM5VCOlgBCo6W78zqIohrCk9IqsF81JzYpGiCNOqtECo1BS2mx1UCB0kj47emObZjxQGntUTlApGrSqzMIg3dlV1UkKSdxdKoNkHDa/EeXbAAoDaySZlI43qlUgJpU9KjuGoae+OfUovpEZxEro061OsDkMwimVzKZaJ8tCsjPAqnqQnVrPnGnzAEkkCuxA7YGZjICVgZEeVtN20bOAxViANtK0dI9Bu3xRfwrmYnV2jYSO7apZFVtJbYUGIGrTVbfoLwdxixFAVnS4nZbmfP0ttKfTOVsdRsSI0xKRulRqwdrscxlVlBCpRXmUxFPYJHUBuQX8FZrXFvl3hcABi6BS1AdyDuwsiyB27DsFzj8MdZklXYwuZ4VXf7vm1OAo7nnK5rvTLuO2Df2dtWWQaSoZRIQe4YkhvpYCNXuxxWjRFH7Wi2/edL8d+9XLpF0S4lxI3pogEhBqBAJLaSd9iB6D17+2B+YXShJO/bfYG9qsdrNCvrtubM8eLCBmUgaAXo9jpUkDYj8VH8sUeF8KA6mZmN6rJ2J330jp9fbE1a/ZkCLlDWyJW7h855ikAFHBUMpBsg7eu9AHfc7/AKCc9GqMkiWE1MovRSEOunSzqQg0mQ7+wANBRi3kp+XJIyqArS6NRX8KgIeq/SRSf1xa4ZnOWh1sZLa7AAC6vT3q73r8sNYSWglVOtkIGcMuohWk2OiTmPIt+gIy40i63o/rjFYnV1d0iVVBJ6EUsK/qZ2lFWOy3+orzN8FWSRBzGCm0VWuqtjTBXGrzFfT8N2d8FIvB8YBttyCCURQTYCnqYM26qoO/ZQOwGLKEP4vleTApzDWqtShnaUsTRrflgABL3ahTWThSyHjLKcyS1+7VOoJLHqYDqYgHcgADZXJsN3NYZvtLyS/wMcb9a85b1b30Se1fthJPhPLDLlxpRu6mRmcH1KhWatR3ArcE2N8cbH/UP81QN3xsnb3pBqgVMm2Otq7PlMuqLSXXfdi37sScbsAfBOcklyaNKba2AJ7lQxA/ba/WsHsddrswBG1OBkSpgV4n4a8+WaNK1FkO5oELIrHf6A4KDHuBzQ5padqsDBkKlwXJtFl4o3NsiKrEEkWBvRO9Yrx8AUMW1EWTsgVNiSa1Aa/U/i9cFcTFlCqwcMiQ6lQav6j1N/ia2/fFrExMCEH8XZAzZKZE2fQWTa+pepdvXcdsKXgDgYmyMpUaY5nXSXBZnRDZdgSOqRrY36HcemOi48Va2G2GiqQws3pRpAvD9yQVdlbSF+8jEnMYlmGjVoQq9ag4WhSACzuRprGWRBnMwImdn030hBdEEsoYIjABSNZYigavYOmd4cktBxdexI2PcEjcqfVexoXjdDCqKFUBVHYAUB9AMKTUA4b4VIpp31NtenbcADdtm9B20+24wfiiCgKoCgbAAUB9BjPEwIUxMTEwIQjxJ4aizkYSUHpOpSPeqII7FSO6nbt7A45l4W4sJllyb5cKnNjkYDUNLCWOMo67AEdPlC7jcWbx2TGiXIxtq1Ijaq1WoN12v3r5w1tSG5T4cEl9IF2Yf1c2yvhpFGg5SSS1ASWpFGq61OupXUWaqjspJoG8W08N5RWnCZVHdJogtK6nQzIGGosbI6ra/wBKw6N4dy5/1KfkK/yx7/4fy/rEp+u/+eDtXHafNL/zgaR5IJ4Kyqo0umPlakRmS2NNzJ17MTvpVRY70PjBfiLPq6ZXFGyqxFr27agjV+hxayfDIoiTFGqFq1FQBdXV/Sz+pxawsmTJWhrYEJGn4ZKsokjiYksRJ1ksYW0WfvACSrIDQBO7Da7waijLzs6tyCwS1PnbTq7qensQL6th3G1H8YvEGFEAj5F4hSqWd4YZFA1ksLFmqIbuCAK7djVih6WCMyvEhDEEkDc1F06NLEuVFDTtuGIuxffeqOGFVoUNgMe4VUpB8E7FYGEtwcOMSAMaZl6mYKVJrqH57+xNnvjbTKf5YfUSBTlCdz6A/F3W3rVXg8RjRl8iqEkdz7+g9h8f+3sKaoWpuERsACG/xvt9Orb8vjFnMThFZ2NKoLE+wAs/tjZiEYEL5y8Yfa1/G5latcrGToQEamsFdb+mqjst0Be97435/wC0LJHKPEglaQqQprSFaiA2q7BF3tftj6AGTQfgX/CMZiFR2A/THPxH0+liHh7yZCoabS8PIuuU/Y99pv8AEacjPbSqp5TgeZVHlf2IXs3qBvv5us4xWMDsAPpjLG8CEwrwY9xMTEqFMTExMCFMTExMCFMTExMCFMTExMCFMTExMCFMTExMCFMeHExMCFBj3ExMCFMTExMCFMTExMCFMTExMCFMTExMCFMTExMCFMTExMCFMTExMCF//9k="/>
          <p:cNvSpPr>
            <a:spLocks noChangeAspect="1" noChangeArrowheads="1"/>
          </p:cNvSpPr>
          <p:nvPr/>
        </p:nvSpPr>
        <p:spPr bwMode="auto">
          <a:xfrm>
            <a:off x="155575" y="-898525"/>
            <a:ext cx="2419350" cy="1885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11" descr="data:image/jpeg;base64,/9j/4AAQSkZJRgABAQAAAQABAAD/2wCEAAkGBhQSERUUEhQWFRUWGBwYFxgXGB0aHRwcHhocHBwfHB0dIScfIB0jGiAeIDAgJCgpLS0sIB8yNTAqNScrLSkBCQoKDgwOGg8PGi4jHyQuMDQsLCwsLC0sLCwvLCwtLCwxLSwvLCwqLSwtLSwvLCw0LCosLiwsLCwsNCwpLCosLf/AABEIAMYA/gMBIgACEQEDEQH/xAAcAAACAgMBAQAAAAAAAAAAAAAFBgAEAgMHAQj/xABFEAACAgAEBAUBBgMECAQHAAABAgMRAAQSIQUTIjEGMkFRYXEHI0KBkaEUM1JicpKxFUOCssHC0fAWJFPhNGNkk6LS8f/EABoBAAIDAQEAAAAAAAAAAAAAAAADAQIEBQb/xAAzEQABAwIDBQcFAQACAwAAAAABAAIRAyEEEjFBUWGh8BNxgZGx0eEFIjLB8RRikhUjUv/aAAwDAQACEQMRAD8A7jiYmJgQpiYmKnFc9yYmerIFKO+pidKKPqxA/PAhbsxmVQWx+BQsk+wA3J+BinFxfUzKI2JQgOAyFlsWLUNe43xU4VxDmASzUpjhBexQVtTrKa9KMf5C/c4HZfMSRlcw0EqBmdp2Yx0I2JKkgOWuIBfTZeZtvgQmfK5tJF1IwYWR9CNiCO4IOxB3GN2FibN8ni0aKenNQuXX/wCZFWl/qYyVJ9Qqewwz4iVMKXipxHOaIpGUrqVGIs7WASL/ADxYljv1I+mAfGHCyRRBr5hOsMb6e1abHcnudtj60DKhZZfjMreVCy70aXcAkXs/rV7Kcbv/ABAF86Mv1DKP8Uiov6E4HxZqLbUjoC5WM7dQs9XUoFbA7E+YepwUhgBvlyXpNH6gkHAhb04tGRdkD3IIH+KtP74sxTqwtWDD4IP+WBT8Ms6iihq86Eq3b+paP/f6jxGsmYaP7wFL6zpbtXq6sQDe247GsCE0YmFzLZ54pipYstGwSTuHYWNRJHTp27fS8MKOCAR2OBCyxMTAriwEQac9TgUgbsCaUfPezfei2JAlQTF1dn4hGgcs4GganF2QPcgb/tiiPFOX/rI3qyjAX9SK/wCx6YTJEshy2pmOolhVKwAfV7BrYEdqobBNt0akRiwhtdluizadYINkhrDbH4N98bBhRMErC7FmJaE9ZjOEKGRTIG7FSK38pJ70TW4Brv2xvRrANEWLo9/zwseGuIrHFM0hCxhiy17BTq0qLtaQmwN2D1dWd0nicvfK0qAy0SdWpSQNqIqjf9VhWrftkc3KSFta7MAUx41w5hXBKmwDVj3GFZ87mBUjuIwtm5RV0psctQGY6bbYC9thp3mTz/L1MhlmUOSSAI4RYo6NwNINeZjVsaJ71Vk24mMYpAwDKbBFgj1GBHG8xIrDSwVDG+5IUaxWkWRuTew1L5Sd8CEYJxXl4nEqljItAAk2DQOwO3p84XZJiBcul1KFHZ6RXABYEI41A0pY6dQOk7HuBhXVpZgWjk5TFkXptUFEOzKVAMd0VFMRfbAhP2JgZ4dzLPl0L6tVU2plY3/eXpb6jBPAhTExrgzCuLQhhZFj3UlSPyII/LGzAhTFPiee5cbFaLDSACaALsEUt6hbO59gcXMLviOVS6gxg1/MYkq/LI30UCHUEgsptaBsb3gQieWzTrJy5SrMwLKUUr0igdQLNXUQAb3vtsTi8yg9xfrhSyuZeN2MRRi0YGnR1IEJVSY0N6AdViPUC11oBJxpyWYnXTHE5kkmkkkMx06Tp6EBux1KpcrHuFUgBLFCEV8S8NchZYV16dpYQQvNjLByAe2oMLo7MGddtVgbnftPyaKQ4lD9jG0dH6HV0fvg8ePxgBmDBGdkR6JBI9dtwCQ1E7Ut3RGLz5dGIYqpI7EgE/ripDthVgRtC5T9nHHEzfE3aVijxQ8vLRP35dknc1ZVCNzuwa+wx1vCB9pvgVswBnMnaZ2CmUrsZAvp8sPw++6nY7FPs88cpxLLavLPHSzJ7N/UL/C1GvbcemIaIspcZumvFfPRIUPMVXUAtTAEbf3tsWMDOJ8Si6omNsy9r03ZqtRIFnfYnfF1RAclnSBrDKGropjoIdlKovMBoAVZGnVsdhjbw+cAxoOW+nUQjDQx8pJCnp1rt1avU33vAuRjGOtGiJYlmQhRepixOmlINb0rnrNkbkWJFYSHYsgBB0JZ1MhChGQaaIJBJS9zvvQEIkOKtEobUdLdVuSwohmtWLFW/Cqorn572L+X48mn70iM1Zo2vwA1bnbt3qrq6wIyeRnYKYXMdDUVKaV6u6FSoVqAHtp7Chi1FwNpSC6GKixOkpXm6QAuxGwJYgHYDezQhaM4pGYY0SrKxVhdbCEg323LN+h+cFOB5+y0Z7jcfTsf+B/PFZoHhkLzMBGxt5FFAnYAOK6UAsWSRu1kGqMDIIHDgU1VY9vpgQt0kgUEsQABZJ2AA7knC34i4kp5ToweIMQzIQwDHSFuj7av/wC1i/xvd4lPkOo16FxpKg+9DU1e4B9MC+MCEIWlRW2qiBZ+LPxZJ7AAk7A48/jfr4wOKFHsy7xjXda6uaHasN4QrMZdkiOrUDUn1ckEWSBQtjsPlR8YtnhiRyOcz5Wc6Yl6mmOssvQCSVAPsCezbDqTM34glyrKYIVfmMFjtWYh7ocoN5NVsq6r8hNAE6eocC4IYrkmbmZhx1ufT+yvso+O/wBKA9CMY6uAQ0tkXnZw7+uCy0sK2mDmMoEuWFh1hK83S6gbkq8oO53jXQOsqFbZfNj1cy5UkkQ7DUykMRYYOrSNdENuCWUdqxYzuYj5hBhYBGNblkcU2qk9KPV5StgWR3FHIPHOgKSNmuUKJjOqiw7EAoi7dh1AevpghPleRrHTCNTNINWxXX1xxhbZmXQhNBS4Diz3F4O8K5SxvJLoqNzpckMAo8tMbA+g/Qdhpzs8MComh5pWH3cJon6lR0KPdq9Cd6OF/jfG4YHDcQYT5gUY8pFukd9tQ7Fvlr+AaGFuqAJ1Kg+q4NaJJ2DrmmA8emzF/wAIgSId8xMCFr3RNi3vZoe9YCZziEEjiLLSvnM3T6nA1qFKkGyCkaJdeT1ABBJ3G8T4JxPiygyBMpAPLGxbUfYsALJFeun6YevDXhmHJRcuIbnd3Pmc+5/4DsMUaXE8OP6C1VKNGkz73S/cLgd7tvcPNKOXpmbo0lX6pAmm21+uqirsh1C22NrW942cPduejK6sEYh2YBgA2kMXYDSxDA1T2CbNjsxcf8P8xhKilmDAsmoANQIUi+zA6eoEGgd8Ck8OSFSZFSIDe9ekr27MNZPrvqX8PtZeueiE3Gppxpy40tvdBZKWtiG1CO9VjzH88Us/wl7DZmbc+UWWIFbgBeWoHa71AmvesE+A8OjWV5FmEkhWmCk9rJFhmZu91RA3O2APHeKXK4kZAAxABsFdOwPYjeyb9/ijjDja76FOaYBcdJMDmR6qzAHFNXBJE0FEZjp/qUKaPagqqK29Bgljn3AOLqM1EiSrTMQQpB2Kk6dwDWoDt7Y6DicFWqVqWaqAHbYII5E+ql7cphDeOZ0IgGoqWNbe1G7IIIFeqnVttfbC26kIoj6kALLHYcONWomNwRqayx1ghlUDps7tudyCyjq2I7MKsX3G9gg+qkEHaxhek4ZyDRVBGdvURbmwSo/lsGJa/XanXZcbFRZQTNQ0G/6brVsALUDSZYwtgEBSQbpiQcaudq3fSrFiOdGdq0qoMgOm2JZlJGllpqoAnHscUgtVDIaGqO9VKCWHXQQ9z5iL6hraiBoZthzGYtSqzCkYOE1EkkWCTYVXBNKSp3AIhEosysemSUBY449MRTeIehIb8JICqAwAG4BOo4vcDyTImppCddvo6Sia2L0pAsgXVknYemFfN8VjgPMaW4nHZQ2tmDglQrGgzDTRLdtR7veM58zAdbRTS5ZxIQzIjhK720bLyzt3NA7HfEFwFlMJ4xQyPAoIZJJYokR5jcjKKLHfc/mSfrha4d43dGkTMKHSJgjyxKRpsAqZIzbAEH9bFWMN+XzKyKHRgytuCDYOIDg5SWkKnxjhzyhdDldB1UCy2R26lPbvsQwPqMAZuGygVOobqU69OqwFN2yUdReiC60owU4l4hEU4jtCBG7uCyqRVEG2I2Au/hgfTe14f4oMxl45QwbUosrsCfUgegPf6EYmRMKqVsv0hRCShCaVjPVHbnSADGeWxFWNu1bE7YJ8Gly6kvShmYGlDNR0DvpXTrq7obb/ADgjx/LIImflo0nZdQAtjsLP/X0vCxl0DKyyqmoBmClka1PmXoA6QWobWNQ+h4v1X6p/ihrBLj6f1MYzMU75bNrJek3XcUQR9QdxiZnNpGAXYKCasmhf17DthG/0ksbhg8iitVEMxFixTBSNJ76TqB2qhWDnEM4ZuHNMQEKrzlJBqo2EitRo0QoNGvr64fgMc/Es/wDZTLXDeCAe4n09UOYAdUTzXG8uoppUOrYKCHZr9FRbZtvQA4HcLlOWnGWN8qRS+XvulbtF9FG49ht7Ve4VwwKeaWV2YdJRQqBTv0gE+bYk2boegxW8XLpiSYd4JUcfTVpYfQqTjfJy5nWQ0S7LvVvj8f3Jcd4yJBW5pfMAPcpqH54S89I0h5khA/8ATTUBsD5j8Ajv22vsow+Ty2dNWPxfN+n/AH8e+OT8a8AuvEIo0kRxLIsgZh96iqunT5aK6VYg6gD94CtkHGLE4NjqwxEDMBAnfNv2ppkn7eo2o/4Z4Y7N/FaeYIzpjBFXuBI4X0oCgu52C0Sll1yGdaQva0ATpYbhgCR399rqh3FX3wNm4ESeSplWHStU+lVA2KrppmY1vqJG/v39h4MkWXKysY0jJIdZXAob6iCdIJJNrVe2NlGl2TQ3zO87SqvdmdbTYt0sMk0rxyqP4cA2K8/alJJoqRZIA9gdr1L+d5UbnL5CIMwbWwBqGNuxZgKDEV2YlQR6sNONub43LnG0QExQ3Rf/AFj/AAi7H6+w3Yr5TfXhEEEC84rHCK1RsR1t6cw/jNbaB0/BAAE5y8faYG/29/JXyBh+4Sd3v7eapcDyTtqbLtqZ/wCZnZFvV2sQKfMNh1no2FBwNIvw8FyWUmEhS55O8rhpGJtVJLGwlllG2kbgD2xrXxVJOayWXMg7c2Q8uMfsWNe2x+MaeMLmF0vNyWKqzArFJpB1KdJOthVDVbLRKrWmrFmZSPt0VXF4N9euoRz/AE9DyxJrGg6aNH8ZKrtV7kVj2XjsKsFL9RYoq0bZgCSAP9ki+1iu+2FEZpNCaQh6QCNSUoWmXzMxoXYsA/ljZz1EjlQWII0sOSdZ5np922mvNvW523vF0tHj4wywTUzFRtsVO2qit1sLBB3Ow3NUcDvE3GEf7qpSoCs5jG9nqVbuwdO9D3GNIlbRZjcsaXQEF6NG4LCADv0hdh2xjmSrT7R5lA4XmOoajQYWVMZsgBexBOrf5uwgGSlVmF7co2ofw/ivKljMaZlmZwDrQC1alYWSDewbf1Uel4WeISRpmc0JMg+cIzMpMyKWBBIIQkjYx+UgbY6JkvC8LHUsmYBVgeoaNxv6xqT+WPJvAq65GjzWZhEjtIURk0h23YrqRiLO+xxWr95lThM2GaWs27/ghInh3PA53LcrhLxfeUXZKoFSCb0/hB1d/THYsLOR8DLHMkpzWakZDqp3SiaI3CoDVE7XhmxRohPdULzJ/f7JUxCMTExZUQfO8AUjpRWX/wBJ/L3B6D3Q2AaHTsNgd8CcxGYzsNQH4JG5cgs9RVuxG19LaNzsABTdjF0B2IB+uBCToMglltTKSrsrnSKDSN1AUACU/FpvqPf0EK2cjdUkmhaIo0skyhhJrRwFULuGGlkGsqexO2lcNnHMlKx/8uqaxuWlBKkEi0AFGyN9V7EAeprnmcgMebWSXKSCRAEXTK5VVIW9JHR3LbG/LZBJW+bWEVZNx3JjdE28FyrvEumWFsxJGwln5AKuNYPkBXUApKgsd+5HcYH5jw0uUnhE8sr5Zmuw7RKsu+7KhAqtv7t35TqYvD8b6jz4BCaHKAfXSLtTMNtV7/Su9HBrP5BJo2jkFq3f/gR7EHe8aabc1MEa9WVmVMhg6JU434fLzXpEjWrlr5ZCEgNGSB1I4Sip2IJuu5N+HsiIw4UaFDaRGOyAKoFVsQVo/F16Ypw5bOZUBUCZmIeUM2iQD0F+U1/3Wwxn/p7NHYZFvzlUD9axDQQ8uOm6D63Cgs3EeY/aIcb4UZ0UBqKtqF7g7Eb/AK4C5LwUVEgeUtrUAXvpYEkFdhQNkMPxCu1Ysf6T4ge2UiX+9MD/ALuMhx7NJ/OyTV6mGRZD/h2P74H0qT3ZnDkVGRw3eYVd/CcrXcux9BQ/5MeeKMiYuEzQ6rqPl2fYsFo0O2k6bo/Q4M8K4/DmLEb9Q8yMCrD6qd/z7YCfaXmAuTo1TyKpB7HZmrsfb2/TuGBjWguaT5k+pUsBLwDvQX7HePs0L5OViXgJMd+sV1QsAnQ23bsyj02aPHP/AMBP9B/vrjkeRlbLSLPF0cplaiaDKaLAml7qa8rHqHxfUvFfFY5eGNIrCpEVkBIs9Smtj3HY1iC7Mwjgnvp5KrXbCQjmXiNgkex/Y/8ARf0wA4Ef4jP5if8ADH90n+R/3WP0fB7iud5GXkk9UQkfJrYfmaGBXgjJcnJqzGtZMhJ9tgpP1RVP54s+7wPH9fvkks+2m52+37PpzR7MZhUUu5Cqosk+gGEp3k4jKCQywKfu49wXN1qcjsBvv6eVbayLLynic2lbGUiYFjuOaw3AHx6/Ao9ypXLi/H2Z/wCE4eAXrSzrQVANqB7CuxbsvYAtsFvcHXOnr8evdqxjS2w/Lf8A/I9/Tv03cQ45HkwIol5s5oBEFBf6RQsgeyCybv1LYx4d4TaV+fn25sh7R/gQH0obfkNvcud8X/DvhdMqNR65T5nPz3C3uATuT3J3J7UbxcMLrv8ALrXrvVC8MtT89vwOe/cqGX4tl9fJSSMOvSIwQDtsQq+oHbbtjR4h4xBAqLPIkayto6yACD5h+hq/Sx2wN+0E/wDlgugMrPTEqG09JIIsdJvbXsR6b1jlWe4dLmtPNnnlRAeXr3oHTdF6JuhuQfTfDC6FnzAaro3iLhkaGmzDvayNyy8eryAdgutlIFNWo/vgTyQsyuxkReaCS16hTMS38sLqDOBW+7Hbthdg8QtlJhI2XyyhQQwEMS6lPSVDRrqDE13J+hw/57hAfLxTwRO1rzOW0h21JqrqO253re/Q7gyDKJB0TBDxiHlqeaCPLbbMTqC+Wgb1ECqG5HuMbZOLQrqDSIuk0dRA3ABPfvsR29xjnsma0uGVBHSA6m1gAXEdi0i7FSvrsSvfTvmJw+lmVXuRdemQGwbD0pdjZ6eo+lj5MqV0LLZ+OTyMG2Dbex7HFjC3wGPKTAnLmQHShIDzJQIJUeYDsSdvfDGooYEL3ExMTAhTFfOcQjhGqWRUB2BZgLPsL7n4GMOLRO0EixNpkKMEI9Grb98cuXJVJG0ue0fxBAUKgaVlkVgoLnVIgplALMwDAbg1jm4/HjBgSJJmNdncCrsZmTfxHin8TPGkXNWgxR+qLU2xqnUE9IY+gI1URWJFmZFkCmSUMJKK2h1eVyDqk76VJ2oDUdq2IDhsZjVnRGtCs7E6i+uOldHYoqtI8WpTpveySdVlp4hOus3pK7MrNDrHUt9JDDfSv+WJ+n4x2IDg8AOadl7EAjaegh7Y0WiQyEFkeTaNdR5q1sGBeubQsgH/AGCCeo4ySfMjWA7EtIxDHltpBYHRoDEnSgPybParxozZy7CneFlIIPVKq+ZSSSGK2WC9RNn3N77HVUXVrRApd7tjWutdjR2OoGj617Y6KorGV4nOZU1AlSGLAKxAGo+WgNRHStn09Ae5KfjQX/VTt/diY4DpmCIgFY6iFjioUQHUMWa/xqgJrbsP6sDG4hnIGa2kaPV0kASUNR813IaUatmHoO5xzcX9ToYWoKVQ3IlMawuEhH5PFir5svmgPfkmv88SHxrlWNFyh/toy/vVYocN8XSOgYIsgtAaDRNb6SoCtrUmmH4xXrWGiWBWFMoYexFj98PoYlmJaXUXSBwPwggN/Ic/hY5bOJILjdXHupB/yxo4vxRcvEZHVmAKilAu2IUdyANyNyRgVnfDuUMlIwgm9OU4Rvjpv/IA/OKfEVnijaLNj+IyzCjKnS6D0JHwQDd7Vd3thpe4C48dR4qwY0mx8ND4bEF4vxlsxIkiosDIbDqdUh+CaCj6U3qOxIKR4i46M1moYUzTTMS2uMyMykgg3QZYw2jmChXeq3wzL9nywI+dTPT5mjsHICiMsAwYV5lHVfT27DCn4dRctxDN5YqoEw5kbEDayCu/ell0/FB/cY5mWqKv3vm0iNN198W8F1GvpCmHU26GDOo2+E38UXXw9OIuY4RE0aiylb0ldBcqKfSaY3q9TtuQNSDXBBG9OI5M2u4JAAlRBWok7hCe/wCI4YF4jI+VMAVQroEMhZi/L26QhFBivSSDV70fLhd4c4ph7Sz/AJasxL/0xWtXY6m7IZsJ8wnYenU7VvaDaY8itfCvEkojzXDbJIlR4ARemNgzt/sLIENfND0GPOMLNEsEMM0oEj6Xt2IKBGLWt6PTtVXXpti1w3icDSxlVHMmDDarqO7s+wO31ON/EmBk37RrX5tRP6KF/wAWMVTFVC8bIHnqPVbKeGpwQLyZ7pg+itjxBmf4cZaN0VBsSFKuV9QWU9yTZNAnezuTh38A5vLPA4yyFTG/Ll1UW1hQdyuxFNtVAbgAVWOf+CvAeUzqTh5Zkz0cmqWWGQrtJbRgKbXSFFURdg79sM3hZMrwiOSBJXzc8krSPy01OzHYA0dIIAFi7sk1vWO1h2ub973yCLLiYp7HkspsLSDfrqE+5icIpZjSjufbFGXxFAp3f1VRQLWWrSFIBBJ1Dt6b+mA8n8fmkZGjhy8TgqRIDK5UijsCBuPQ1gFxTKHLF+dRANpK8caJqILCqiI1FzW5sHftWNgdN1gLYT5luKxSKGRwVNAH3s0K9xe19r2wqS+EstJIVizLrqJ+7UIwXsxAtSQBY7nawPYYoS8Sj5REL2bBGkqNwyH8CBh+LYeqjve+SZzkssnlNsVJ5aCnNd2ADEqqdjtibEKlii+Q4fkYhzWmWbQNepypCA11BVAUea9VX1GjucF8z4mgQMQ2vRs2gXR1hK+uo/lR9sLXB8nl+WGBcEdPTGu+k7XesVsCFc2NjQOLJSIbLFqI7cxiburqOMaDdDt7DFDUY20qwadiM8Q8OwunTHGpsEHSAO4JG3of+mx7YAw+EJQrBRlmsKAdIsaQPxCOzvZ+LoVQOPeK+H8xnFQHSgj8qNGBH6UdN6wRWxvazj3wt4LzWXnEs2b1gXcaKwU2pAs31EE3bA9vTFW1HOd+Nt/wrFoA1ujfAOD8nVqjjViWIZWLGmawu6LQC0Nu9XWDOJiYcqKYmJiYEKYVshAFMsRAuOU1/dJ5kf8AhVgo+VOGnFRuGKZTLvZUIR6HSWIP16jjj/WPp7sdQ7NhhwIInnyTKb8plV8llrNnsMC85mGEr1smoVqmlj20nVQ1AeevYUD8YuZ/h0jS6lMukFTQZdO1bAalIBrfffGAinBF84gMTQ5Y2IG183+932GrYChhv0z6czAUezaZJuTvPsoe8vMqp/pEajdkHTprNb7qb1DWez0Nr2N+hxhmM3A1LKzaGD6jz5CVFUBQPcgncbe14smLMDQPvQqkagQGLDTpYag7EblnHfcKO14lZgACJn2C7NHd0VLWWI81Ear2vsfTpqi1R5AnTzEAXlBaNHUzgNKx73Zpd78p9DgbnOAOqVlmo6mapJJQAWYWQVb0UUFII/e2XIyCCBVzLxo1Em2AAsk0LoUBttsK2xrzeay6x8znRhL0hjIukn2Bur+MeO+qfTMZ/odiqDg7/iRuERBkG3j4rSx7YylUuC5Nmmp2DiLqJChQZGWgKF9ltjZ7uhwY4zxHkQvJtYG19r9L+B3PwDgPw7jscMAZwxZjrc1pGpj2DPpVqFIKJuhilxTiDZwMvJddCF0RqJk3CvaDqXpbT7kO23bHb+n0m4XDNotIzbdPyOvl6BLdLjOxCSRy9UrMS+5tyACd9wNifc0bPxQHnBvGM0ZIP3sQNdVkgfUC/wBBt6KcaeM8KkMacs5XLgowY5gvzFa6HLSze1HfV2PcYteG+Kw5WLTJNLm5G8+mNVRfhAwQ18mz9O2NUNp7Y65pwp52y0T5/wARGbLqVebKC0Zany/ujA7qFvYi6K366ezKeV+IZ1SXJ5hm0gOYJm2J0MSrN3o6SC3qLrD43HHVXly8EgYKwjIDEAlpH0nSpBUhl2v0vagcY5vw3w+bNKZMoGZIhpkcHS4GxLDymgB1NudQ7ijjA+q0kOg2nTQ22d83T2Oc1pYRrG29jbyQ7j3EIeHuRmJGCMdUbEFi17t5Vqw9+2xXChB4py0atKWOiaSUoQpO4kdqatw2llNH0Ix1/i3A4czAYZkDxkVVdvQFf6SPQjHIM/wqfw/OZIwuZyswK8t/cC11iqtSfMO4sbXhGGZSq5gZzHmnuxVWmWkRAWXhrJQ5PK5bOTy7z6gCwJCDrOkEf1Elvy+MXcy65yA6JFYSMGfS2+ksCV28p0AJuMPUMMGcysZaJGikVXCFQVFixQ9KvChnvsxyUzSPlZHyzRmmZDaA1Z2JvYexA7+xqXFj35ySCDukJ9N7qTMkAgjfBuivhjh+W5s8MTjIQPUjoZLeRR0D7xiQEBPls+YghrFdL4Dw3LRJWWCEdiykMT9W3/TsPQDHKvsu+zWSZ48/nJhPE8A5Shm1AsezkV5Re1nc79sdFzXgKAnVEXhcdmRjf7kn9CMdlrXiCQCd/suS51N0gEgbo9bplwueLeHGdOXLGGgsE1dk0e5BBWibsA9hZHbGn+D4lDtHLDmFHbmgq37f8WOPRxviA75BT8idR+25xNSHsLXAietQltaWuDmkW4x6wkPLeACvMCRysuo6dSatvSmDLY+KGHTgnhidIVBZEflgdQZyDQ2O4IA7UGxvPFeJPsuUjj+XkDD9AwOPRwXPy/zs2Ix/TEv/ADUrD9ThLaTQIAJ5esJjnPcZc4evpKTuK+EOOzTFBmsvHCOzR6ksWdvK0gI9tVdt8MPgPwXmOHJmTLOJ3lCldm8yh+5JJN2P0wVXwPEd5pJ5j/blb9gKxUHhKCMh1gJ0sCy27Wu4ICkkGrDUBvp7XQxpY2NgCS4jejU3FraPQQUYGyPQ9NC996Ymq3r0xRzPGOXH1Sa3V3JUuiswUtoG1AKaXevXfa8CJJLBMJyrFtejSkbAdVRlgtuRo6qAJ9MWkmmVGro1MwGlOXoDghVGvlgshog3vZ7erEtXYeIsJddOQ216iEN6QoXmaVsG913Psb2YsJsYLONMqB1Kdrle1VhXT/UoII11V7WbwRj8VKEB0u43DOQEGrbaib7Eb9vk0aEJhxMBuDcdaZiGQqDWmusfiu3UlewHt39cGcCFMKfijxucrmYoBGDzADrc6VFtp7/Hf537VhswI4lEOYoaQgNqNnlgKFAvSShOo3fcbBje2KVGuc2GmDviVIIBuha+JZ2HRob5SKSQf4lYL+4xrfjub941sXuEXb3/AJzNXzpxlms8qMv/AJdCFbq5jnYX3pxTS0D73a0xs49yvF5wDUcaljsY4309qGokAG2B7H8SizROMrMNUH51XH/qByH7Vy8bGha2zGfdlMc8QQXq0wNMG7UFI5Y99wxH6YKStPqFycvUdg5j7dz0hSSQL2D/AJ+uKDcYlFFnTup6pFVKZ2RTaMWolkABFEiifXFfLxrYRpQLVjre2Ol9YI5jcvYkFglEjY7DGtrcohUJlacxw53LwrJlWZ2/mazzSdRYFgo2IKkVddNADyj2XhGWgDfxWZRZndHCp3tVZBSEs7WrMCTfp7YN8L4HG8aSOCXO93p33FgLXSQTQPZSBjDjPApSunKcqIUS1XGS34SXQE6R3I9dt6sHMcPTp5ntbJM+M66lTnKXjkYQDJDkz0jefNVAgHvoUKSP9kYtcH4MMwWU5odNa48rHyV3ugWA6ht2O+C6eDYmF5hpJ3rdndqBr8IFAfG14M5PJJEoVBQ/cn1JJ3JPucXbSM6ADrdH7U9o7Z7lCo/BmWQdEYDd9RAcn667H6V+WPJ8hmVQxxmNlIobaNvY12B7Eiz7V3BqWUKCWIAHck0MV+KcUjy8ZeQ0OwHck+wHqf8As0MXNNovpyRmc43ugk+cjygHMkEsw2SJSAdTdzp3Nm92PvSi2AKvxHKyxxXm4CMvdo0ep+SobUEnRTZiG4DCwoPUAVBwycJ4NK8kM7oIyupqY6idRY6qoaXYGmJvbatzVzxtnTHlWVd2lIiUD11dwPkqGA+SMJfQZk3AaR1qrscZiLylfhmemI1xzJmYzrOqMh9y1rQHYKLsXdkDsoON+b4vMfIm/LRgsgIYlmF2AT2X2GxPfasVYfBOTlzTCSJNOVhVZJIyYmeUjUzFoyrGhfc7HHnhvwTBJlRNmGzTcxiY4xmp/KTSqBr3Jom77UT2Jxj/AMUnXktHbZb9XQ7ifEJEVxmpVgHT1EhU2JDKLNsCvoASSe66cDZcxJmFiDRzx5ORVjnzWhlMyAXUSMdQVrI1ncgsFB7Yd+H/AGb5fLpI3Iy7O2o6mRmZVI2Alcs9gfiqz32xb8IZsNw+MTIzIQwsrqUqHYAULIAG24AoY0NwoaePLZ1qg4jMOHO89aLTFwN8sBPw1g8TAEw3asvboP07XuK7kDTg3wXxJFmbUHRKvnibZlPrt6j5/WjtgFl5f4Bw6NzMjMbDKdWgn1BHcH39R/aHWy5rhUE+lnjRzsVehY9irDcfUHGinwtvHt1zlJq7zfcffj1cQq8niBU5mtSNGqqNkhSBe4AFk7UT8kEECHxJGNIKuC0ixAEAHUy6vf0F3+14BTtDCWR7MmqQ1JOy0C2lK1Nurp6i7prOxqCRHZCkbtqdTKQskgZdDWDZK3rAG52Bu+4w9Z0Vl8Q3pOyDVuGIs0SrDfYENt+R37Ys8CzLGImUkkUWYggE1vX4dO34TX0xnFPl4iABHGx/CAoPlLUdPrSt+mNWclhzatlnBKyJ1b16kae96gVNr8b+owIXOvHH2ps7cnIsVW95V8z1/R7Jf4u7elDc5/Z5xKZpJIZ55HOZRlBd2fQ4ViCLO1rq7f0r9cX/ABH9l1qP4RI9asCD5NqIYHvfv9a+cM/hXwamUAZqeat29FvuE/8A27n4GwwGnXNYGbbfZd12IwX+Msa37tOOwyT+v6gv8aCv30xjDg0paQqFYkjSDFXSsiiw2w0+2PcmIQjGMFlJV7WJrJXsRcl7WdtN0DYIGCGZcQzSruoNFBzDGtaV7G9hqMnqBsAMU/4skMWMDFWHcSTAKGIP3kh0XSn1G4I2onG9cJecMliaNjypAyMgSLpDFbDGhEFYFbbuav1NnG2Hh2aYkrGiXeghQjAFSBqdy0h6iGsAbitxhezvjkxl4S7ynRoITTGq6lAsMhIJs2DR02QRYGHLhOcnEAL8pFVBu1sVAA76aVtiOxX88GwHepgzHWgPoQfFHsrq0jWAG9aJYfqQDjbhUzvEZXQ6BO1qaYkZdQSBRA/m+vamww8MldokaTTqYBui6Fi633P12+gxEyrOYW6q1ijxhYBGZMyFMcfWdYsCvWvU+3r7YHeOJMyuUc5T+Z+IjzBN9RT+12+aut6xy3P8ddRHCxz08crgyxSoSzBOoiM2T5gFNehugQMUc8gwAtmGwYqtzl1puNsbTw4SulcB4zls7DMMogQgFCNIjI1AgG1BoHevXbtgbm+HtGxPkYOmnfSuyBC2t7/CTsAb9he9r7PIFKTzkaJJpLaPQyCNVFIoDAEgAnqqibHpjzjmTVJT92sf3bOvLvcRurdgqguduknsPjFmzF1nxLWNqkU9OPPdN9qGZaC9BYCtNMVYk6dLMdLhQrEObOpvQ9wRixkM3AubjgkHLkaDWnWblrqZyy+opqF+jXdCoY0QaTrPppDBbViNVBi7NtK7UD6MBVUM1URuHMYhGw5k7sLCMrBRLICwBonR2obb3cVJy2SQvZPFhLoIGJVZ0izCMSzpzK5WktvTki+5o7DucOGczixIXc0or0J7kAdvkjAfLPE8S8qPQGmQik0B6YEuO2oFVLAn2B9sEuMqDA4IJBG9KWNWLIAINgb2O3fftgZMXQVUfxRCNW/kCljtQDLqvYkmh7DckAXeKuZ8QyMSkMe4JBO5I3AFrp22N7+w771Shdy1KhkXV1FmZ7HUDenpugmzVsCL2BOPEo9KsZJGCnp5YYULK0Ai7Ciw3LjZhd4uoWMiyanaTMHUBrKag5QDS3TGvoG0tZb8qsHcs8cGh5hJmZy7xxnY+QEkqCQq7Dc7tq9TV4p5XJJp8rICgCLpKOrE0ObvaqR6NYokWdseZnhrRZiOPMqk0RZxAWdjoRIhQaMroJ2825s38Yx46saFF1Rokjlx2KzdYTnDnFZEe6DgFdVA9QsD6/GFjiedWTOM7bxZJdR/tSt2A+bAr+0pHrjUuZaGBZJU62KjKwczm9RUAGyAdrruQPTdsa4uDnVFkr1G/wCIzj/1E9lv5O30o98Xzl7RaDuO/YLefcmMEXPW/wBu8rVmAY8gFdgsudcvIx20q3UxPsoSgfazix/42ykCruW0gJGqigq0ABqalLEDeia7e97o4Bnc7MW3ihjaFf7zBlYj584+mjCPDmJsvOGj0hlILMV3Li1ZC1Xp6fLdbsRvuEVKxpXGmkxOnDz8ld5a1hc4aQYHH2sjXiDxvm5kEMUHK5/QurzMG26dWmgfLqCsASNxhbl8Pz6ly+azmpkARY0GuJWqlBBZPWgSkbVvvd0f47xBnMOeePScvMIsyo7dDB0b4o6kO5osNyBeMJuOciYqk6jmSPKHR71q+kqWVVc0oB2ZSbY7V1Gr3mJudPLu+2PHSLpZquytNMeQk80b+zSUS5OSCQWqNsp/okGqv8evBDKZlshIIZTeWc/cyH8BP4GPt8+nftehc+zrN1mnUEurh7IWuzalLKB0DzgXXcbDtjoueySTI0cgtW7/APUfI98aKMupgjUW6702qcryCLG/d8hAuO5N1k1LIVWQuWrUCKhokFbJYBbUVYJY79hVzEO5DyhrpiaBs7DzFkoU4Owpd9x2xMv9w65PN9cLbZeWyPjQSCCGo0CCNjXqMaPGOSOXiLRR6wsZIV3didFFlBYtp+6DMNIslO47HQHSEgsMgDbosonhEpDE2WcNI+lbZCArUE1UzXTA1Snf0xo/0lyigEB1dJH3UzC+ktRJIXqJUe5BPsD74azazBxloZcokwK/h1DptZq30k0UJa9XQQTRxnxfwzmGhgjaRndCGaQWSCHsBT57UeVjfbc+4XHYJVHhzJBFwmPgvFOagDgrJVlWFGr2PYA+gJHr7YJavTCXwrgE65ZYYvunjWi3WgtpWkIUjf2vuKsHvj2TWcw8ejLvsqrLmCNa6BpNrsz6iNa6SvmO/agOMXCqDIunPHHfEfDpszm4XQq8SiNnAmjsNrd3uMuG1LrYdr9u+OpcAUiEEsWssVLG+mzpP0K0a9LrFbjHDNb3yzIHTSSGClWU2jWTY8z9gfTYjFK1PtGFvx7+ibTeabw8bFy3iPAcy2dlmMEvLaRSGC6ulT3tbrYDDe+Zkliy+XCPTxxtM5BQBAg1pe3USoBUjsx+RjHg32SQQyc07tdi6kIPcG2UKTe9shP574acnwHQoTmNoWwoUBTpskAtu211alfpitOlkptpiwaA0dwJP7TRX+7ORc37iGho74DQe+VozMwQjUQATsLq/vLNAUTsvoD3wQ4KhGWhDAgiNAQRRBCjuD2PxjblshHHehQCe59T9T3P5nFjD1nQ3jvkW2KjWLINdlY7/F1+2OYeMpYmzsFTVpikOsS+VwkjR0dXfUO3933x03xLBry7DlrKRRCMAQSO1g7Vfr6YQpvCKLHlF/h+Y3PV52WNjfQ5NkDZA5AobdtsQZIgLp4J1NrSXG/x14ozwbiCsUaKRWleO9CyhjuoZhRJF2O5Gxq73vPjcD6jJKwiVvV1hHqQBq1k7BlGw7qDgnwrKBZE0w6Nz2i0ADS3wPXBfiHDVm06iw0tqGk0bqu/f9MWKyYggvkJQGdjNoHAIDG0ZxXUqHSEjAJDDajdX3sk4RCMSijbLpIRxSydfLoIWZrBWxWkdIBFdmxPD8I9GI9mkdh+hYj9sWsvkY4/5aIn91QP8sQs68iy3VqY6mqhtQA+Bv39++NsqqQQ1EHYg9v3xqzmfjiGqWRIx7uwUfvilw/jkOb5qRMTpABJWgQ1gFdQoiwR2rbFcwBiVMHVA8y6yO7CYSqHJjRHLkUU6Qi6Rsyf1CtRH4gcY6+lTFpGoDVZKlTpoClFhgSBpdqIBG1g4IZ/w4qCMRBzVggU1jSQLDEIKaj6frRx6vCig1yOqKtNcjagCNJsDpCmx7t3I7GsWUIIqlpVWSQCt9CaQNLGmVdIqzr92JCgGjeL/wBoEsISPmxmRhrKKDR8h28woM2kE9vf51pntZrJRGZh/rnGmNTQFqoCqSAKugdh5u2CeQ4CkBbMZmQPJ3aSQgKv0ugK7XtXoFsjCXOz2aJ47PlNDALv8tvwh2TVo1bP50aWVaii7aB2AA9Ga6A772dzS2YycplJszL/AD5etvhjtGn0WwK+uKytJnsxDMBWVjk+7BJHMIU/eFa3Udl/X+oYv+IhzMzk4D5Wd5W+eUAVH+JhgAgSOjv62cFJN4PQ3deqt+F+Ffw+WRWFO3U/94gbH6ABb+MKXiPg2YOZlWCEusgPdQVp9LNTMVUOJF1Dfb23GOhXjVayps1q67Mp7gjuCP8APA+i1zQ3d/FUVCCSbykDh/2dTspSaXRETfLvXZ27qNMQ2Aqg1UPbF+T7N8nl1aZVcyKCxJKkNt2MZXl186RXvjPwNCUfMshZcsDpVZH1EMo6j8Ct/wAx7YZzmVnhYwtHICpAIIZSa7GrBHuMMOFZROUXjqOCUzEGo0HTgEpZTINEpEMqB5LbSDywdTk2iBtlvXXWpokbHfBkcWlWWnKhXagHUportufNdG6sAkb0DYGFD1qikqpCqjEM4IoSaqBkO5J6SFpWHrWN+Wy8scQ5UpGoJSSHUQKagY2NDULsl/S72xZSimd4vlp4jFmRy9d9J3IqiGsDp7irruBW9HVw7NkMMpnCSxpoJgSvNUbjqBBEgHcXZHvvfuR4Sk6kSxmJwxI0AhaDAiunlncA7auws+gNZ/hKTxcuYahtuOkhh2ZSN1YHcEYqReQrA2gqzBAqCkUKPYCsbML6rncuKGjOIOxLCKWvnblufnoxRz/G31tqgzETvHpjYxs+hwGavudakGgSb7A32GJlRCbsVs3NFREhQjYENR79hXz7YV3Z3LCpWDEqC2lGAcsQNLunm1VWnsq1vRGc0rFWXo/mB1J76m1NpOhXD2LAArah3xKhM0WbUuY1u1AuhsNth9a9MbncAEnsN8KmVn5ksREykragiPy+Zfjc0RRULQv2JE/aH415ci5SLSx2MzG6A2pemuojf0/D6msLqvFNuYplOk6oYaE6pxiM6eper3ZfZTtvv5lG3vi1FOreU3645Wr8PcC8um7KW60a1UINJvQx2W7YbFmwLikRc2smXvTFCxAbrDaIzav6AEA9S6qJX4xlr4xtKmXiDGyfhOp4fMYcY8PLz0XaY5Abr0NYzxzXwLIIszLJzNpVWR4tiE1MbIIY+Q97ogNuBtjpWHUMQ2tMajUbrSlVWBhgGR3Qphf8ReOMtk3CSsxcgHSgsgGwCSSALo0Ls0aGGDHKeOccjyHGZZM1G8iyx1CqIHZtSRL0qSBVJIpPz/awyo4tFv4optDjddHyfHYJYROki8o/iY6QCDRDaqog7EGjgZnPH2US6kMpHpEpe/8AaHR/+WEDgHhmGemdygeVkjVAhPTpB1O1gFb01VnSQL2GGfhvh/LUhEKudYRuc7Sad6vQTpuwV8oFkVYG6GvrVAC0AcTJ5W9UwtpMMEk9b/hYSfaRLKSuVyxY/wBomRvzSK6/N8D+ILxiSi7NEjHfS0cQQbWWIbWBVnzk7emGyecxOU1FQsgKLsqlCi2FClWIU6tgG3O4PpRzQbQQVbSqktdIQgV112acEBmJIj3rbe7t2Lj+bz4W+eajtWj8Wjxv8ckn8Q8LyQo8ryBnDBC4BJAdW0MxkGvUWMfTZA1Hc+hng2YGTnWSUGKJ1OkO1uyuqSKqpZlZkbo8u1NZwc4i8eVKPmpylgxqI100pNtZAsKNrYaar533ZHj3D1kQQPGzzNo1p1MSLHW/fdhpFnc7Dsaq3ANDxUaD/Jm/cb9yHYoluVx6t7LZ/pTNT7QQ8lP/AFZxR/2Yxvf1NY8m4HClS5yRp2sAczy6iaASMbWTQAo4z45x2SIsiBA9Lyy5sGyAbC9QonYV1UcB3jkL8zNSaAyyqAw/1ZJYjQO+lBs7BGHYhvXRkG26XnI0smfiPFYssq6rs7Rxoup3I9EUbn/IepAwD4lwabORuc391EASmXUhjYFgzN2Yg76F2HucZcAz0f8AEEAku4Ik5lllcEFU1lR1FSSYhYUg1t3scf8AE0cM8WWYgGZH7+h2CC/TU1qPcjFjG1DQ4/iEXnKosfYAMqj/AHf8jivxjhrSGOSIqJYWLJqvSwI0ujVuAy+oBohTRqimfaRx2WLN5NI7ADCQnYh6cDSb9B3/ADHzjoOYzKxqXdlRV3LMQAB8k7DFQ4OJbuV30X02NqHR0x4WKTBlXcEyuaQ6PvJAKCsRQ5dtIOpQS2kki9rABfg/E1VliSQTWx1OKUKWVpBQ3J1bm+2zbiqwBz/iDJS5iNYZUd2lWg8UjKrMVUsrAqu9DuSL+puxlOIxHTy1mdLUOVUQovYHUYxrsA1RJHzVW1zXN1ELOHB2hR1MsMrDmXZYylyShVXSNOnsx3smtyf/AGwM8D5ApzZyiwpmCrRRKwIAAJBH1B7beuw2GM+GZt8yjQsOUjxaQYqfQx1ahrGpbqtz713GMfGeT1xxZdIlJokSudIhCabawKBr6djV4ax0gt36ngEmo3LD92g4nruWXFuB6GMm7i6AvV5nJC8pqRjqcgNYO471eKqgsyq5oVWm/wAYLK2nm9J7jZKIp97AtphVJYV6hIpApge9VTAjsbF2Oxwu8U4N/DxkpOFVmr740CzWAGaiCC2nYrvpUE7m0LQqcEJWf+ZoZHUutspou++xZSH6idTeUAkABcOyuCLBse4wgHMLVSBSgNAqUkSiFXfdkB3YtaAmjXcYtZHIzdXIJR2RHKam0gHZapihakqgyDb2NkQnfFHi3DecmnVpIujQPdWU2D3Glj+2LU0wVSzdlBJ/IWcV4+KoTROn5Ygb+3fv6/OBCUsqjqyglupC7NGmkLIg0lLshWqxWw3oAYvcOSGWV0d2JBIXrQagS16QgB7XdbbgbjBDjnCS7iRI1ZtOk7LqHUrA2asUCpFg7iiMCcqZDo0zsNQXSkkiKbemXoRX/pFD2D99RIEIxxTh6xQSSRxc2VEZo1ctISwBKgaiT39sccz+abOrHNr5zruMosUjXT9fUCbLKC5NWRtjsOQzgivXMjKRqFWQNT15y1EXfYDsfbFCbIRJmP4mGLqRGUW/LSwKAACkbgkXY9frjFisL25aZiD/AHrXitmFxRw8lovv4bR479VzvMeF81mxz2yv8OEFCJYmGura6UWCT09S+259Nua4Xmc2ypHkJMo1nVIFKrpI7NSLe4Fb+/vjo0XiRzKAEDRhnDGP7w0CBGQFJ7iyfb2wbbPxi7dAQAxGoWAdgSPa9sZ//FUbXNtL6e/jK0j6pUbo0W/G2nv4yuJzhssf4BoUaZwNM41RMisT5iU1Mq6STvRG3pjsvARKMtEJzcgUBjVX7Ej0JFEj3vAufw3ls7NBndTsUVeXRpSFcuLBWz1b/kD84Y8PwuDGHc4gm/U/yAsuIxRrgSI2nvPp3KY5z9q7NHNkpxCuYCc5OWVLbsqtr0ggsFVGsWO+OjYWftDyobJlqBZGQofUEsF2/I/9kDGmsYpuPBZ6f5hU/BvBGbLPI+iM5iaSXQiqyhGCoFAYVRCBu3rjbmHkLyKjcwA0CGJJ2QklIVC/1r1A76fnBtCGy8ZyxGgBSgXsyjso3Hp8/X1wsy51DeuRnDBVPMcEWwdQKRWUE6mHnWqHaicMaICqTJVjMUhYBuSDuVsLsVGxCKzUKarC3qF71iiVRQKduVKdI02C+tyXAU9TEHeid9R6CSwa2MwOUr6TXSB5Yl0jULErluwsCpAdwNgcTKQSyKAsY1NrDtbBKYUrF+8hU9up/X4YSoS3414OTRlBDyqrN7gkda+vTuVq9h27YVPDWS5h1NuSRGqUKpTSbdh0kmvc77jHUPtJg05QSbkxXZ9TtXb3JrCL4ARopyoRTy61Ku7KxAAF+XWCwJZ6Utfa7Hfo12igHuGgPwuPUpONUsB1P9TfliyhVV2MkQMbFbYWpQ6RJJQUaQwI1Dte+9181IRI/S2pSTQIVVJa9LS9BNiSQDT1WxGplNixJnHFGXWSKRt7FoHJbqpUYmlLLq86+ZTeNOYdyoc/dgVWwLXuSgqtQZD5FUKauwLGOCTJldcCFchBDt2VIxGzxAENSvrXSCOliSpqgWIPbVYGeNuHFuM5BvR9A/8Atylj+zA42TyJQlYs9dKvKQoJ0vpIPdWUgFVvXeq+wODHD2bOS5WcpRyzSK5Nd2iqx86qsehwqozMI4j1WvCVuxqF3Bw82kDmtP2gcL5k3D2/+oCH6NTf8hwy8c4UMzl5ISa1rs1XpYG1atrpgDXxi1PlVcqWF6G1L8NRF/oTjbizRlcXBLqVe0ptpnQTzMri3inwHLlIVlaWNgWCsnY7/wBGw1V3IPpftgt4P41qiZT99Or2DPzJAsZQAFSQ1aXBsAb3840/aTwt1zhfUxEkepLJIBWlZV9heliBXmwwfZ7kYYMo2ZZxpYHUzUNKirLfLbGv6Qg3Nk9mu/NhWl5kk24cFwaADMWWUxAAv7qzJLmJBqM5VCOlgBCo6W78zqIohrCk9IqsF81JzYpGiCNOqtECo1BS2mx1UCB0kj47emObZjxQGntUTlApGrSqzMIg3dlV1UkKSdxdKoNkHDa/EeXbAAoDaySZlI43qlUgJpU9KjuGoae+OfUovpEZxEro061OsDkMwimVzKZaJ8tCsjPAqnqQnVrPnGnzAEkkCuxA7YGZjICVgZEeVtN20bOAxViANtK0dI9Bu3xRfwrmYnV2jYSO7apZFVtJbYUGIGrTVbfoLwdxixFAVnS4nZbmfP0ttKfTOVsdRsSI0xKRulRqwdrscxlVlBCpRXmUxFPYJHUBuQX8FZrXFvl3hcABi6BS1AdyDuwsiyB27DsFzj8MdZklXYwuZ4VXf7vm1OAo7nnK5rvTLuO2Df2dtWWQaSoZRIQe4YkhvpYCNXuxxWjRFH7Wi2/edL8d+9XLpF0S4lxI3pogEhBqBAJLaSd9iB6D17+2B+YXShJO/bfYG9qsdrNCvrtubM8eLCBmUgaAXo9jpUkDYj8VH8sUeF8KA6mZmN6rJ2J330jp9fbE1a/ZkCLlDWyJW7h855ikAFHBUMpBsg7eu9AHfc7/AKCc9GqMkiWE1MovRSEOunSzqQg0mQ7+wANBRi3kp+XJIyqArS6NRX8KgIeq/SRSf1xa4ZnOWh1sZLa7AAC6vT3q73r8sNYSWglVOtkIGcMuohWk2OiTmPIt+gIy40i63o/rjFYnV1d0iVVBJ6EUsK/qZ2lFWOy3+orzN8FWSRBzGCm0VWuqtjTBXGrzFfT8N2d8FIvB8YBttyCCURQTYCnqYM26qoO/ZQOwGLKEP4vleTApzDWqtShnaUsTRrflgABL3ahTWThSyHjLKcyS1+7VOoJLHqYDqYgHcgADZXJsN3NYZvtLyS/wMcb9a85b1b30Se1fthJPhPLDLlxpRu6mRmcH1KhWatR3ArcE2N8cbH/UP81QN3xsnb3pBqgVMm2Otq7PlMuqLSXXfdi37sScbsAfBOcklyaNKba2AJ7lQxA/ba/WsHsddrswBG1OBkSpgV4n4a8+WaNK1FkO5oELIrHf6A4KDHuBzQ5padqsDBkKlwXJtFl4o3NsiKrEEkWBvRO9Yrx8AUMW1EWTsgVNiSa1Aa/U/i9cFcTFlCqwcMiQ6lQav6j1N/ia2/fFrExMCEH8XZAzZKZE2fQWTa+pepdvXcdsKXgDgYmyMpUaY5nXSXBZnRDZdgSOqRrY36HcemOi48Va2G2GiqQws3pRpAvD9yQVdlbSF+8jEnMYlmGjVoQq9ag4WhSACzuRprGWRBnMwImdn030hBdEEsoYIjABSNZYigavYOmd4cktBxdexI2PcEjcqfVexoXjdDCqKFUBVHYAUB9AMKTUA4b4VIpp31NtenbcADdtm9B20+24wfiiCgKoCgbAAUB9BjPEwIUxMTEwIQjxJ4aizkYSUHpOpSPeqII7FSO6nbt7A45l4W4sJllyb5cKnNjkYDUNLCWOMo67AEdPlC7jcWbx2TGiXIxtq1Ijaq1WoN12v3r5w1tSG5T4cEl9IF2Yf1c2yvhpFGg5SSS1ASWpFGq61OupXUWaqjspJoG8W08N5RWnCZVHdJogtK6nQzIGGosbI6ra/wBKw6N4dy5/1KfkK/yx7/4fy/rEp+u/+eDtXHafNL/zgaR5IJ4Kyqo0umPlakRmS2NNzJ17MTvpVRY70PjBfiLPq6ZXFGyqxFr27agjV+hxayfDIoiTFGqFq1FQBdXV/Sz+pxawsmTJWhrYEJGn4ZKsokjiYksRJ1ksYW0WfvACSrIDQBO7Da7waijLzs6tyCwS1PnbTq7qensQL6th3G1H8YvEGFEAj5F4hSqWd4YZFA1ksLFmqIbuCAK7djVih6WCMyvEhDEEkDc1F06NLEuVFDTtuGIuxffeqOGFVoUNgMe4VUpB8E7FYGEtwcOMSAMaZl6mYKVJrqH57+xNnvjbTKf5YfUSBTlCdz6A/F3W3rVXg8RjRl8iqEkdz7+g9h8f+3sKaoWpuERsACG/xvt9Orb8vjFnMThFZ2NKoLE+wAs/tjZiEYEL5y8Yfa1/G5latcrGToQEamsFdb+mqjst0Be97435/wC0LJHKPEglaQqQprSFaiA2q7BF3tftj6AGTQfgX/CMZiFR2A/THPxH0+liHh7yZCoabS8PIuuU/Y99pv8AEacjPbSqp5TgeZVHlf2IXs3qBvv5us4xWMDsAPpjLG8CEwrwY9xMTEqFMTExMCFMTExMCFMTExMCFMTExMCFMTExMCFMTExMCFMeHExMCFBj3ExMCFMTExMCFMTExMCFMTExMCFMTExMCFMTExMCFMTExMCFMTExMCF//9k="/>
          <p:cNvSpPr>
            <a:spLocks noChangeAspect="1" noChangeArrowheads="1"/>
          </p:cNvSpPr>
          <p:nvPr/>
        </p:nvSpPr>
        <p:spPr bwMode="auto">
          <a:xfrm>
            <a:off x="307975" y="-746125"/>
            <a:ext cx="2419350" cy="1885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TextBox 6"/>
          <p:cNvSpPr txBox="1"/>
          <p:nvPr/>
        </p:nvSpPr>
        <p:spPr>
          <a:xfrm>
            <a:off x="1143000" y="4724400"/>
            <a:ext cx="5742678" cy="2092881"/>
          </a:xfrm>
          <a:prstGeom prst="rect">
            <a:avLst/>
          </a:prstGeom>
          <a:noFill/>
        </p:spPr>
        <p:txBody>
          <a:bodyPr wrap="square" rtlCol="0">
            <a:spAutoFit/>
          </a:bodyPr>
          <a:lstStyle/>
          <a:p>
            <a:pPr marL="285750" indent="-285750">
              <a:buFont typeface="Wingdings" pitchFamily="2" charset="2"/>
              <a:buChar char="ü"/>
            </a:pPr>
            <a:r>
              <a:rPr lang="en-US" dirty="0">
                <a:solidFill>
                  <a:prstClr val="black"/>
                </a:solidFill>
              </a:rPr>
              <a:t>A way to stimulate your mind</a:t>
            </a:r>
          </a:p>
          <a:p>
            <a:pPr marL="285750" indent="-285750">
              <a:buFont typeface="Courier New" pitchFamily="49" charset="0"/>
              <a:buChar char="o"/>
            </a:pPr>
            <a:r>
              <a:rPr lang="en-US" dirty="0">
                <a:solidFill>
                  <a:prstClr val="black"/>
                </a:solidFill>
              </a:rPr>
              <a:t>Opens a flow of creative thinking</a:t>
            </a:r>
          </a:p>
          <a:p>
            <a:pPr marL="285750" indent="-285750">
              <a:buFont typeface="Courier New" pitchFamily="49" charset="0"/>
              <a:buChar char="o"/>
            </a:pPr>
            <a:r>
              <a:rPr lang="en-US" dirty="0">
                <a:solidFill>
                  <a:prstClr val="black"/>
                </a:solidFill>
              </a:rPr>
              <a:t>A way to see how things connect</a:t>
            </a:r>
          </a:p>
          <a:p>
            <a:pPr marL="285750" indent="-285750">
              <a:buFont typeface="Courier New" pitchFamily="49" charset="0"/>
              <a:buChar char="o"/>
            </a:pPr>
            <a:r>
              <a:rPr lang="en-US" dirty="0">
                <a:solidFill>
                  <a:prstClr val="black"/>
                </a:solidFill>
              </a:rPr>
              <a:t>Whole braining thinking that identifies and solves problems</a:t>
            </a:r>
          </a:p>
          <a:p>
            <a:pPr marL="342900" indent="-342900">
              <a:buFontTx/>
              <a:buAutoNum type="arabicPeriod"/>
            </a:pPr>
            <a:endParaRPr lang="en-US" sz="2000" dirty="0">
              <a:solidFill>
                <a:prstClr val="black"/>
              </a:solidFill>
            </a:endParaRPr>
          </a:p>
          <a:p>
            <a:pPr marL="342900" indent="-342900">
              <a:buFontTx/>
              <a:buAutoNum type="arabicPeriod"/>
            </a:pPr>
            <a:endParaRPr lang="en-US" sz="2000" dirty="0">
              <a:solidFill>
                <a:prstClr val="black"/>
              </a:solidFill>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057400"/>
            <a:ext cx="3114675"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6678276" y="5506216"/>
            <a:ext cx="4572000" cy="923330"/>
          </a:xfrm>
          <a:prstGeom prst="rect">
            <a:avLst/>
          </a:prstGeom>
        </p:spPr>
        <p:txBody>
          <a:bodyPr>
            <a:spAutoFit/>
          </a:bodyPr>
          <a:lstStyle/>
          <a:p>
            <a:pPr marL="285750" indent="-285750">
              <a:buFont typeface="Wingdings" panose="05000000000000000000" pitchFamily="2" charset="2"/>
              <a:buChar char="q"/>
            </a:pPr>
            <a:r>
              <a:rPr lang="en-US" dirty="0">
                <a:solidFill>
                  <a:prstClr val="black"/>
                </a:solidFill>
              </a:rPr>
              <a:t>Brainstorm</a:t>
            </a:r>
          </a:p>
          <a:p>
            <a:pPr marL="285750" indent="-285750">
              <a:buFont typeface="Wingdings" panose="05000000000000000000" pitchFamily="2" charset="2"/>
              <a:buChar char="q"/>
            </a:pPr>
            <a:r>
              <a:rPr lang="en-US" dirty="0">
                <a:solidFill>
                  <a:prstClr val="black"/>
                </a:solidFill>
              </a:rPr>
              <a:t>Visualize </a:t>
            </a:r>
          </a:p>
          <a:p>
            <a:pPr marL="285750" indent="-285750">
              <a:buFont typeface="Wingdings" panose="05000000000000000000" pitchFamily="2" charset="2"/>
              <a:buChar char="q"/>
            </a:pPr>
            <a:r>
              <a:rPr lang="en-US" dirty="0">
                <a:solidFill>
                  <a:prstClr val="black"/>
                </a:solidFill>
              </a:rPr>
              <a:t>Think in a new way</a:t>
            </a:r>
          </a:p>
        </p:txBody>
      </p:sp>
    </p:spTree>
    <p:extLst>
      <p:ext uri="{BB962C8B-B14F-4D97-AF65-F5344CB8AC3E}">
        <p14:creationId xmlns:p14="http://schemas.microsoft.com/office/powerpoint/2010/main" val="224970896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28850" y="228600"/>
            <a:ext cx="5040630" cy="859302"/>
          </a:xfrm>
        </p:spPr>
        <p:txBody>
          <a:bodyPr>
            <a:normAutofit/>
          </a:bodyPr>
          <a:lstStyle/>
          <a:p>
            <a:r>
              <a:rPr lang="en-US" sz="2800" dirty="0"/>
              <a:t>The mind-body problem</a:t>
            </a:r>
          </a:p>
        </p:txBody>
      </p:sp>
      <p:sp>
        <p:nvSpPr>
          <p:cNvPr id="3" name="TextBox 2"/>
          <p:cNvSpPr txBox="1"/>
          <p:nvPr/>
        </p:nvSpPr>
        <p:spPr>
          <a:xfrm>
            <a:off x="4343400" y="1295401"/>
            <a:ext cx="3200400" cy="1200329"/>
          </a:xfrm>
          <a:prstGeom prst="rect">
            <a:avLst/>
          </a:prstGeom>
          <a:noFill/>
        </p:spPr>
        <p:txBody>
          <a:bodyPr wrap="square" rtlCol="0">
            <a:spAutoFit/>
          </a:bodyPr>
          <a:lstStyle/>
          <a:p>
            <a:r>
              <a:rPr lang="en-US" dirty="0">
                <a:solidFill>
                  <a:srgbClr val="0070C0"/>
                </a:solidFill>
                <a:latin typeface="Arial" pitchFamily="34" charset="0"/>
                <a:cs typeface="Arial" pitchFamily="34" charset="0"/>
              </a:rPr>
              <a:t>Q:</a:t>
            </a:r>
          </a:p>
          <a:p>
            <a:r>
              <a:rPr lang="en-US" dirty="0">
                <a:solidFill>
                  <a:srgbClr val="0070C0"/>
                </a:solidFill>
                <a:latin typeface="Arial" pitchFamily="34" charset="0"/>
                <a:cs typeface="Arial" pitchFamily="34" charset="0"/>
              </a:rPr>
              <a:t>How does the mind relate to physicality- the brain &amp; nervous system ?</a:t>
            </a:r>
          </a:p>
        </p:txBody>
      </p:sp>
      <p:pic>
        <p:nvPicPr>
          <p:cNvPr id="19460" name="Picture 4" descr="https://encrypted-tbn1.google.com/images?q=tbn:ANd9GcTzj5WLLBv_Y5AwLLVYxIJrHr9zLXEJzc7PNvkpenKcKHQOpbQD-Q"/>
          <p:cNvPicPr>
            <a:picLocks noChangeAspect="1" noChangeArrowheads="1"/>
          </p:cNvPicPr>
          <p:nvPr/>
        </p:nvPicPr>
        <p:blipFill>
          <a:blip r:embed="rId3" cstate="print"/>
          <a:srcRect/>
          <a:stretch>
            <a:fillRect/>
          </a:stretch>
        </p:blipFill>
        <p:spPr bwMode="auto">
          <a:xfrm>
            <a:off x="4857750" y="4874001"/>
            <a:ext cx="2343150" cy="1755403"/>
          </a:xfrm>
          <a:prstGeom prst="rect">
            <a:avLst/>
          </a:prstGeom>
          <a:noFill/>
        </p:spPr>
      </p:pic>
      <p:pic>
        <p:nvPicPr>
          <p:cNvPr id="19468" name="Picture 12" descr="https://encrypted-tbn3.google.com/images?q=tbn:ANd9GcRYLzdbDY_SD4p_FtYtQ19_98q3-3Az5VCGOLtdnfAFhD_IhoDY"/>
          <p:cNvPicPr>
            <a:picLocks noChangeAspect="1" noChangeArrowheads="1"/>
          </p:cNvPicPr>
          <p:nvPr/>
        </p:nvPicPr>
        <p:blipFill>
          <a:blip r:embed="rId4" cstate="print"/>
          <a:srcRect/>
          <a:stretch>
            <a:fillRect/>
          </a:stretch>
        </p:blipFill>
        <p:spPr bwMode="auto">
          <a:xfrm>
            <a:off x="4914900" y="2788920"/>
            <a:ext cx="2228850" cy="1783081"/>
          </a:xfrm>
          <a:prstGeom prst="rect">
            <a:avLst/>
          </a:prstGeom>
          <a:noFill/>
        </p:spPr>
      </p:pic>
      <p:pic>
        <p:nvPicPr>
          <p:cNvPr id="19470" name="Picture 14" descr="http://intuitiontellsmeso.files.wordpress.com/2009/08/78_ithinkithink2.gif?w=339&amp;h=458"/>
          <p:cNvPicPr>
            <a:picLocks noChangeAspect="1" noChangeArrowheads="1"/>
          </p:cNvPicPr>
          <p:nvPr/>
        </p:nvPicPr>
        <p:blipFill>
          <a:blip r:embed="rId5" cstate="print"/>
          <a:srcRect/>
          <a:stretch>
            <a:fillRect/>
          </a:stretch>
        </p:blipFill>
        <p:spPr bwMode="auto">
          <a:xfrm>
            <a:off x="1771652" y="1981200"/>
            <a:ext cx="2421731" cy="4352926"/>
          </a:xfrm>
          <a:prstGeom prst="rect">
            <a:avLst/>
          </a:prstGeom>
          <a:noFill/>
        </p:spPr>
      </p:pic>
    </p:spTree>
    <p:extLst>
      <p:ext uri="{BB962C8B-B14F-4D97-AF65-F5344CB8AC3E}">
        <p14:creationId xmlns:p14="http://schemas.microsoft.com/office/powerpoint/2010/main" val="403843642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82"/>
            </a:gs>
            <a:gs pos="30000">
              <a:srgbClr val="66008F"/>
            </a:gs>
            <a:gs pos="64999">
              <a:srgbClr val="BA0066"/>
            </a:gs>
            <a:gs pos="89999">
              <a:srgbClr val="FF0000"/>
            </a:gs>
            <a:gs pos="100000">
              <a:srgbClr val="FF8200"/>
            </a:gs>
          </a:gsLst>
          <a:lin ang="2700000" scaled="0"/>
          <a:tileRect/>
        </a:gradFill>
        <a:effectLst/>
      </p:bgPr>
    </p:bg>
    <p:spTree>
      <p:nvGrpSpPr>
        <p:cNvPr id="1" name=""/>
        <p:cNvGrpSpPr/>
        <p:nvPr/>
      </p:nvGrpSpPr>
      <p:grpSpPr>
        <a:xfrm>
          <a:off x="0" y="0"/>
          <a:ext cx="0" cy="0"/>
          <a:chOff x="0" y="0"/>
          <a:chExt cx="0" cy="0"/>
        </a:xfrm>
      </p:grpSpPr>
      <p:pic>
        <p:nvPicPr>
          <p:cNvPr id="6" name="Picture 6" descr="https://encrypted-tbn1.google.com/images?q=tbn:ANd9GcSSb90xwo5NsCFcVkKnp70m6jWKA9UmZigZ-D0nDb8Eh7iC11p5"/>
          <p:cNvPicPr>
            <a:picLocks noChangeAspect="1" noChangeArrowheads="1"/>
          </p:cNvPicPr>
          <p:nvPr/>
        </p:nvPicPr>
        <p:blipFill>
          <a:blip r:embed="rId2" cstate="print">
            <a:duotone>
              <a:schemeClr val="accent1">
                <a:shade val="45000"/>
                <a:satMod val="135000"/>
              </a:schemeClr>
              <a:prstClr val="white"/>
            </a:duotone>
            <a:lum contrast="10000"/>
          </a:blip>
          <a:srcRect/>
          <a:stretch>
            <a:fillRect/>
          </a:stretch>
        </p:blipFill>
        <p:spPr bwMode="auto">
          <a:xfrm>
            <a:off x="5486400" y="76204"/>
            <a:ext cx="3276600" cy="1997927"/>
          </a:xfrm>
          <a:prstGeom prst="rect">
            <a:avLst/>
          </a:prstGeom>
          <a:noFill/>
        </p:spPr>
      </p:pic>
      <p:sp>
        <p:nvSpPr>
          <p:cNvPr id="4" name="Title 3"/>
          <p:cNvSpPr>
            <a:spLocks noGrp="1"/>
          </p:cNvSpPr>
          <p:nvPr>
            <p:ph type="title"/>
          </p:nvPr>
        </p:nvSpPr>
        <p:spPr>
          <a:xfrm>
            <a:off x="1295400" y="457200"/>
            <a:ext cx="7269480" cy="533400"/>
          </a:xfrm>
        </p:spPr>
        <p:txBody>
          <a:bodyPr>
            <a:normAutofit fontScale="90000"/>
          </a:bodyPr>
          <a:lstStyle/>
          <a:p>
            <a:r>
              <a:rPr lang="en-US" sz="2800" dirty="0" smtClean="0"/>
              <a:t>Mind Body problem</a:t>
            </a:r>
            <a:br>
              <a:rPr lang="en-US" sz="2800" dirty="0" smtClean="0"/>
            </a:br>
            <a:r>
              <a:rPr lang="en-US" sz="2800" dirty="0"/>
              <a:t> </a:t>
            </a:r>
            <a:r>
              <a:rPr lang="en-US" sz="2800" dirty="0" smtClean="0"/>
              <a:t>     </a:t>
            </a:r>
            <a:r>
              <a:rPr lang="en-US" sz="2000" dirty="0" smtClean="0"/>
              <a:t> </a:t>
            </a:r>
            <a:r>
              <a:rPr lang="en-US" sz="2800" dirty="0"/>
              <a:t/>
            </a:r>
            <a:br>
              <a:rPr lang="en-US" sz="2800" dirty="0"/>
            </a:br>
            <a:endParaRPr lang="en-US" sz="2000" dirty="0"/>
          </a:p>
        </p:txBody>
      </p:sp>
      <p:sp>
        <p:nvSpPr>
          <p:cNvPr id="5" name="Content Placeholder 4"/>
          <p:cNvSpPr>
            <a:spLocks noGrp="1"/>
          </p:cNvSpPr>
          <p:nvPr>
            <p:ph idx="1"/>
          </p:nvPr>
        </p:nvSpPr>
        <p:spPr>
          <a:xfrm>
            <a:off x="1143000" y="838200"/>
            <a:ext cx="7543800" cy="5791200"/>
          </a:xfrm>
        </p:spPr>
        <p:txBody>
          <a:bodyPr>
            <a:normAutofit fontScale="92500" lnSpcReduction="20000"/>
          </a:bodyPr>
          <a:lstStyle/>
          <a:p>
            <a:pPr>
              <a:buNone/>
            </a:pPr>
            <a:endParaRPr lang="en-US" sz="2300" dirty="0" smtClean="0"/>
          </a:p>
          <a:p>
            <a:r>
              <a:rPr lang="en-US" sz="2300" dirty="0" smtClean="0"/>
              <a:t>Dualism:</a:t>
            </a:r>
          </a:p>
          <a:p>
            <a:pPr>
              <a:buNone/>
            </a:pPr>
            <a:r>
              <a:rPr lang="en-US" sz="2300" dirty="0" smtClean="0"/>
              <a:t>       holds that body and mind are separate substances</a:t>
            </a:r>
          </a:p>
          <a:p>
            <a:pPr>
              <a:buNone/>
            </a:pPr>
            <a:endParaRPr lang="en-US" sz="2300" dirty="0" smtClean="0"/>
          </a:p>
          <a:p>
            <a:r>
              <a:rPr lang="en-US" sz="2300" dirty="0" smtClean="0"/>
              <a:t>Property Dualism</a:t>
            </a:r>
          </a:p>
          <a:p>
            <a:pPr lvl="1">
              <a:buNone/>
            </a:pPr>
            <a:r>
              <a:rPr lang="en-US" sz="1900" dirty="0" smtClean="0"/>
              <a:t>1. Physical properties</a:t>
            </a:r>
          </a:p>
          <a:p>
            <a:pPr lvl="2">
              <a:buFont typeface="Courier New" pitchFamily="49" charset="0"/>
              <a:buChar char="o"/>
            </a:pPr>
            <a:r>
              <a:rPr lang="en-US" sz="1900" dirty="0" smtClean="0"/>
              <a:t>Consciousness = neurobiology</a:t>
            </a:r>
          </a:p>
          <a:p>
            <a:pPr lvl="1">
              <a:buNone/>
            </a:pPr>
            <a:r>
              <a:rPr lang="en-US" sz="1900" dirty="0" smtClean="0"/>
              <a:t>2.  Mental Properties</a:t>
            </a:r>
          </a:p>
          <a:p>
            <a:pPr lvl="2">
              <a:buFont typeface="Courier New" pitchFamily="49" charset="0"/>
              <a:buChar char="o"/>
            </a:pPr>
            <a:r>
              <a:rPr lang="en-US" sz="1900" dirty="0" smtClean="0"/>
              <a:t>Material evolves properties depending on how its used or activated</a:t>
            </a:r>
          </a:p>
          <a:p>
            <a:pPr lvl="2">
              <a:buFont typeface="Courier New" pitchFamily="49" charset="0"/>
              <a:buChar char="o"/>
            </a:pPr>
            <a:endParaRPr lang="en-US" sz="2300" dirty="0" smtClean="0"/>
          </a:p>
          <a:p>
            <a:r>
              <a:rPr lang="en-US" sz="2300" dirty="0" smtClean="0"/>
              <a:t>Substance Dualism</a:t>
            </a:r>
          </a:p>
          <a:p>
            <a:pPr>
              <a:buNone/>
            </a:pPr>
            <a:r>
              <a:rPr lang="en-US" sz="2300" dirty="0" smtClean="0"/>
              <a:t>	 	</a:t>
            </a:r>
            <a:r>
              <a:rPr lang="en-US" sz="1900" dirty="0" smtClean="0"/>
              <a:t>1. Mind is material substance</a:t>
            </a:r>
          </a:p>
          <a:p>
            <a:pPr>
              <a:buNone/>
            </a:pPr>
            <a:r>
              <a:rPr lang="en-US" sz="1900" dirty="0" smtClean="0"/>
              <a:t>		2. Body is material,  but it can’t think</a:t>
            </a:r>
          </a:p>
          <a:p>
            <a:pPr>
              <a:buNone/>
            </a:pPr>
            <a:endParaRPr lang="en-US" sz="1800" dirty="0" smtClean="0"/>
          </a:p>
          <a:p>
            <a:pPr>
              <a:buNone/>
            </a:pPr>
            <a:r>
              <a:rPr lang="en-US" sz="2300" dirty="0" smtClean="0"/>
              <a:t>Cartesian Dualism:</a:t>
            </a:r>
            <a:r>
              <a:rPr lang="en-US" sz="2400" dirty="0"/>
              <a:t> argues that there is a two-way interaction between mental and physical substances</a:t>
            </a:r>
            <a:endParaRPr lang="en-US" sz="2300" dirty="0" smtClean="0"/>
          </a:p>
          <a:p>
            <a:r>
              <a:rPr lang="en-US" sz="1800" dirty="0" smtClean="0">
                <a:solidFill>
                  <a:srgbClr val="7030A0"/>
                </a:solidFill>
              </a:rPr>
              <a:t>How can the mind, which is immaterial, cause anything?</a:t>
            </a:r>
          </a:p>
          <a:p>
            <a:r>
              <a:rPr lang="en-US" sz="1800" dirty="0" smtClean="0">
                <a:solidFill>
                  <a:srgbClr val="7030A0"/>
                </a:solidFill>
              </a:rPr>
              <a:t>How can something immaterial, react with material?</a:t>
            </a:r>
          </a:p>
          <a:p>
            <a:endParaRPr lang="en-US" sz="1800" dirty="0"/>
          </a:p>
        </p:txBody>
      </p:sp>
    </p:spTree>
    <p:extLst>
      <p:ext uri="{BB962C8B-B14F-4D97-AF65-F5344CB8AC3E}">
        <p14:creationId xmlns:p14="http://schemas.microsoft.com/office/powerpoint/2010/main" val="427753145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9069572" cy="1143000"/>
          </a:xfrm>
        </p:spPr>
        <p:txBody>
          <a:bodyPr>
            <a:normAutofit fontScale="90000"/>
          </a:bodyPr>
          <a:lstStyle/>
          <a:p>
            <a:pPr algn="ctr"/>
            <a:r>
              <a:rPr lang="en-US" sz="3100" b="1" dirty="0" smtClean="0">
                <a:solidFill>
                  <a:srgbClr val="0070C0"/>
                </a:solidFill>
              </a:rPr>
              <a:t>What is the Connection </a:t>
            </a:r>
            <a:r>
              <a:rPr lang="en-US" sz="3100" b="1" dirty="0">
                <a:solidFill>
                  <a:srgbClr val="0070C0"/>
                </a:solidFill>
              </a:rPr>
              <a:t>between </a:t>
            </a:r>
            <a:r>
              <a:rPr lang="en-US" sz="3100" b="1" dirty="0" smtClean="0">
                <a:solidFill>
                  <a:srgbClr val="0070C0"/>
                </a:solidFill>
              </a:rPr>
              <a:t/>
            </a:r>
            <a:br>
              <a:rPr lang="en-US" sz="3100" b="1" dirty="0" smtClean="0">
                <a:solidFill>
                  <a:srgbClr val="0070C0"/>
                </a:solidFill>
              </a:rPr>
            </a:br>
            <a:r>
              <a:rPr lang="en-US" sz="3100" b="1" dirty="0" smtClean="0">
                <a:solidFill>
                  <a:srgbClr val="0070C0"/>
                </a:solidFill>
              </a:rPr>
              <a:t>Mind</a:t>
            </a:r>
            <a:r>
              <a:rPr lang="en-US" sz="3100" b="1" dirty="0">
                <a:solidFill>
                  <a:srgbClr val="0070C0"/>
                </a:solidFill>
              </a:rPr>
              <a:t>, Matter </a:t>
            </a:r>
            <a:r>
              <a:rPr lang="en-US" sz="3100" b="1" dirty="0" smtClean="0">
                <a:solidFill>
                  <a:srgbClr val="0070C0"/>
                </a:solidFill>
              </a:rPr>
              <a:t>and Space?</a:t>
            </a:r>
            <a:r>
              <a:rPr lang="en-US" sz="2400" b="1" dirty="0" smtClean="0">
                <a:solidFill>
                  <a:srgbClr val="0070C0"/>
                </a:solidFill>
              </a:rPr>
              <a:t/>
            </a:r>
            <a:br>
              <a:rPr lang="en-US" sz="2400" b="1" dirty="0" smtClean="0">
                <a:solidFill>
                  <a:srgbClr val="0070C0"/>
                </a:solidFill>
              </a:rPr>
            </a:br>
            <a:r>
              <a:rPr lang="en-US" sz="2400" dirty="0" smtClean="0">
                <a:solidFill>
                  <a:schemeClr val="tx1"/>
                </a:solidFill>
                <a:effectLst/>
              </a:rPr>
              <a:t>(the hard problem of consciousness)</a:t>
            </a:r>
            <a:endParaRPr lang="en-US" sz="4000" dirty="0">
              <a:solidFill>
                <a:schemeClr val="tx1"/>
              </a:solidFill>
              <a:effectLst/>
            </a:endParaRPr>
          </a:p>
        </p:txBody>
      </p:sp>
      <p:sp>
        <p:nvSpPr>
          <p:cNvPr id="3" name="Content Placeholder 2"/>
          <p:cNvSpPr>
            <a:spLocks noGrp="1"/>
          </p:cNvSpPr>
          <p:nvPr>
            <p:ph idx="1"/>
          </p:nvPr>
        </p:nvSpPr>
        <p:spPr>
          <a:xfrm>
            <a:off x="1143000" y="1752600"/>
            <a:ext cx="8001000" cy="4800600"/>
          </a:xfrm>
        </p:spPr>
        <p:txBody>
          <a:bodyPr>
            <a:normAutofit/>
          </a:bodyPr>
          <a:lstStyle/>
          <a:p>
            <a:pPr>
              <a:buClr>
                <a:srgbClr val="00B050"/>
              </a:buClr>
              <a:buFont typeface="Wingdings" panose="05000000000000000000" pitchFamily="2" charset="2"/>
              <a:buChar char="v"/>
            </a:pPr>
            <a:r>
              <a:rPr lang="en-US" sz="2200" b="1" dirty="0">
                <a:solidFill>
                  <a:schemeClr val="accent3">
                    <a:lumMod val="50000"/>
                  </a:schemeClr>
                </a:solidFill>
              </a:rPr>
              <a:t>The mind is affected by matter.</a:t>
            </a:r>
            <a:r>
              <a:rPr lang="en-US" sz="2200" dirty="0">
                <a:solidFill>
                  <a:schemeClr val="accent3">
                    <a:lumMod val="50000"/>
                  </a:schemeClr>
                </a:solidFill>
              </a:rPr>
              <a:t> </a:t>
            </a:r>
            <a:endParaRPr lang="en-US" sz="2200" b="1" dirty="0" smtClean="0">
              <a:solidFill>
                <a:schemeClr val="accent3">
                  <a:lumMod val="50000"/>
                </a:schemeClr>
              </a:solidFill>
            </a:endParaRPr>
          </a:p>
          <a:p>
            <a:pPr>
              <a:buClr>
                <a:srgbClr val="00B050"/>
              </a:buClr>
              <a:buFont typeface="Wingdings" panose="05000000000000000000" pitchFamily="2" charset="2"/>
              <a:buChar char="v"/>
            </a:pPr>
            <a:r>
              <a:rPr lang="en-US" sz="2200" b="1" dirty="0" smtClean="0">
                <a:solidFill>
                  <a:schemeClr val="accent3">
                    <a:lumMod val="50000"/>
                  </a:schemeClr>
                </a:solidFill>
              </a:rPr>
              <a:t>The mind </a:t>
            </a:r>
            <a:r>
              <a:rPr lang="en-US" sz="2200" b="1" dirty="0">
                <a:solidFill>
                  <a:schemeClr val="accent3">
                    <a:lumMod val="50000"/>
                  </a:schemeClr>
                </a:solidFill>
              </a:rPr>
              <a:t>can </a:t>
            </a:r>
            <a:r>
              <a:rPr lang="en-US" sz="2200" b="1" dirty="0" smtClean="0">
                <a:solidFill>
                  <a:schemeClr val="accent3">
                    <a:lumMod val="50000"/>
                  </a:schemeClr>
                </a:solidFill>
              </a:rPr>
              <a:t>move matter </a:t>
            </a:r>
            <a:r>
              <a:rPr lang="en-US" sz="2200" b="1" dirty="0">
                <a:solidFill>
                  <a:schemeClr val="accent3">
                    <a:lumMod val="50000"/>
                  </a:schemeClr>
                </a:solidFill>
              </a:rPr>
              <a:t>in </a:t>
            </a:r>
            <a:r>
              <a:rPr lang="en-US" sz="2200" b="1" dirty="0" smtClean="0">
                <a:solidFill>
                  <a:schemeClr val="accent3">
                    <a:lumMod val="50000"/>
                  </a:schemeClr>
                </a:solidFill>
              </a:rPr>
              <a:t>space</a:t>
            </a:r>
            <a:r>
              <a:rPr lang="en-US" sz="2200" b="1" dirty="0">
                <a:solidFill>
                  <a:schemeClr val="accent3">
                    <a:lumMod val="50000"/>
                  </a:schemeClr>
                </a:solidFill>
              </a:rPr>
              <a:t>.</a:t>
            </a:r>
            <a:r>
              <a:rPr lang="en-US" sz="2200" dirty="0">
                <a:solidFill>
                  <a:schemeClr val="accent3">
                    <a:lumMod val="50000"/>
                  </a:schemeClr>
                </a:solidFill>
              </a:rPr>
              <a:t> </a:t>
            </a:r>
            <a:endParaRPr lang="en-US" sz="2200" b="1" dirty="0">
              <a:solidFill>
                <a:schemeClr val="accent3">
                  <a:lumMod val="50000"/>
                </a:schemeClr>
              </a:solidFill>
            </a:endParaRPr>
          </a:p>
          <a:p>
            <a:pPr>
              <a:buClr>
                <a:srgbClr val="00B050"/>
              </a:buClr>
              <a:buFont typeface="Wingdings" panose="05000000000000000000" pitchFamily="2" charset="2"/>
              <a:buChar char="v"/>
            </a:pPr>
            <a:r>
              <a:rPr lang="en-US" sz="2200" b="1" dirty="0" smtClean="0">
                <a:solidFill>
                  <a:schemeClr val="accent3">
                    <a:lumMod val="50000"/>
                  </a:schemeClr>
                </a:solidFill>
              </a:rPr>
              <a:t>The mind produces brain waves </a:t>
            </a:r>
            <a:r>
              <a:rPr lang="en-US" sz="2200" b="1" dirty="0">
                <a:solidFill>
                  <a:schemeClr val="accent3">
                    <a:lumMod val="50000"/>
                  </a:schemeClr>
                </a:solidFill>
              </a:rPr>
              <a:t>in </a:t>
            </a:r>
            <a:r>
              <a:rPr lang="en-US" sz="2200" b="1" dirty="0" smtClean="0">
                <a:solidFill>
                  <a:schemeClr val="accent3">
                    <a:lumMod val="50000"/>
                  </a:schemeClr>
                </a:solidFill>
              </a:rPr>
              <a:t>space </a:t>
            </a:r>
            <a:r>
              <a:rPr lang="en-US" sz="2200" b="1" dirty="0">
                <a:solidFill>
                  <a:schemeClr val="accent3">
                    <a:lumMod val="50000"/>
                  </a:schemeClr>
                </a:solidFill>
              </a:rPr>
              <a:t>when </a:t>
            </a:r>
            <a:r>
              <a:rPr lang="en-US" sz="2200" b="1" dirty="0" smtClean="0">
                <a:solidFill>
                  <a:schemeClr val="accent3">
                    <a:lumMod val="50000"/>
                  </a:schemeClr>
                </a:solidFill>
              </a:rPr>
              <a:t>thinking</a:t>
            </a:r>
            <a:r>
              <a:rPr lang="en-US" b="1" dirty="0" smtClean="0">
                <a:solidFill>
                  <a:schemeClr val="accent3">
                    <a:lumMod val="50000"/>
                  </a:schemeClr>
                </a:solidFill>
              </a:rPr>
              <a:t>.</a:t>
            </a:r>
          </a:p>
          <a:p>
            <a:pPr marL="82296" indent="0">
              <a:buClr>
                <a:srgbClr val="00B050"/>
              </a:buClr>
              <a:buNone/>
            </a:pPr>
            <a:endParaRPr lang="en-US" b="1" dirty="0">
              <a:solidFill>
                <a:schemeClr val="accent4">
                  <a:lumMod val="75000"/>
                </a:schemeClr>
              </a:solidFill>
            </a:endParaRPr>
          </a:p>
          <a:p>
            <a:pPr>
              <a:buClr>
                <a:srgbClr val="00B050"/>
              </a:buClr>
              <a:buFont typeface="Wingdings" panose="05000000000000000000" pitchFamily="2" charset="2"/>
              <a:buChar char="§"/>
            </a:pPr>
            <a:r>
              <a:rPr lang="en-US" b="1" dirty="0" smtClean="0">
                <a:solidFill>
                  <a:srgbClr val="0070C0"/>
                </a:solidFill>
              </a:rPr>
              <a:t> </a:t>
            </a:r>
            <a:r>
              <a:rPr lang="en-US" sz="2400" dirty="0" smtClean="0">
                <a:solidFill>
                  <a:srgbClr val="0070C0"/>
                </a:solidFill>
              </a:rPr>
              <a:t>Can you think of  examples? </a:t>
            </a:r>
          </a:p>
          <a:p>
            <a:pPr marL="82296" indent="0">
              <a:buClr>
                <a:srgbClr val="00B050"/>
              </a:buClr>
              <a:buNone/>
            </a:pPr>
            <a:endParaRPr lang="en-US" sz="2400" dirty="0" smtClean="0"/>
          </a:p>
          <a:p>
            <a:pPr marL="82296" indent="0">
              <a:buClr>
                <a:srgbClr val="00B050"/>
              </a:buClr>
              <a:buNone/>
            </a:pPr>
            <a:endParaRPr lang="en-US" sz="2400" dirty="0"/>
          </a:p>
          <a:p>
            <a:pPr marL="82296" indent="0">
              <a:buClr>
                <a:srgbClr val="00B050"/>
              </a:buClr>
              <a:buNone/>
            </a:pPr>
            <a:endParaRPr lang="en-US" sz="2400" dirty="0" smtClean="0"/>
          </a:p>
          <a:p>
            <a:pPr marL="82296" indent="0">
              <a:buClr>
                <a:srgbClr val="00B050"/>
              </a:buClr>
              <a:buNone/>
            </a:pPr>
            <a:r>
              <a:rPr lang="en-US" sz="2400" dirty="0" smtClean="0">
                <a:solidFill>
                  <a:schemeClr val="accent2">
                    <a:lumMod val="50000"/>
                  </a:schemeClr>
                </a:solidFill>
              </a:rPr>
              <a:t>What does mind over matter mean?</a:t>
            </a:r>
          </a:p>
          <a:p>
            <a:pPr marL="82296" indent="0">
              <a:buClr>
                <a:srgbClr val="00B050"/>
              </a:buClr>
              <a:buNone/>
            </a:pPr>
            <a:r>
              <a:rPr lang="en-US" sz="2400" dirty="0" smtClean="0">
                <a:solidFill>
                  <a:schemeClr val="accent2">
                    <a:lumMod val="50000"/>
                  </a:schemeClr>
                </a:solidFill>
              </a:rPr>
              <a:t>What does it mean when we say:  Are you out of your mind?</a:t>
            </a:r>
            <a:endParaRPr lang="en-US" sz="2800" dirty="0">
              <a:solidFill>
                <a:schemeClr val="accent2">
                  <a:lumMod val="50000"/>
                </a:schemeClr>
              </a:solidFill>
            </a:endParaRPr>
          </a:p>
        </p:txBody>
      </p:sp>
      <p:pic>
        <p:nvPicPr>
          <p:cNvPr id="1229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8286" r="14465"/>
          <a:stretch/>
        </p:blipFill>
        <p:spPr bwMode="auto">
          <a:xfrm>
            <a:off x="5867400" y="3200400"/>
            <a:ext cx="2602057"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9118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4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5838" y="538796"/>
            <a:ext cx="7498080" cy="1143000"/>
          </a:xfrm>
        </p:spPr>
        <p:txBody>
          <a:bodyPr>
            <a:normAutofit fontScale="90000"/>
          </a:bodyPr>
          <a:lstStyle/>
          <a:p>
            <a:r>
              <a:rPr lang="en-US" sz="3100" dirty="0" smtClean="0">
                <a:solidFill>
                  <a:srgbClr val="7030A0"/>
                </a:solidFill>
              </a:rPr>
              <a:t>Philosophy of Mind: </a:t>
            </a:r>
            <a:br>
              <a:rPr lang="en-US" sz="3100" dirty="0" smtClean="0">
                <a:solidFill>
                  <a:srgbClr val="7030A0"/>
                </a:solidFill>
              </a:rPr>
            </a:br>
            <a:r>
              <a:rPr lang="en-US" sz="3100" dirty="0" smtClean="0">
                <a:solidFill>
                  <a:srgbClr val="7030A0"/>
                </a:solidFill>
              </a:rPr>
              <a:t>from the Perspective of Applied Engineering </a:t>
            </a:r>
            <a:r>
              <a:rPr lang="en-US" sz="3600" dirty="0" smtClean="0">
                <a:solidFill>
                  <a:srgbClr val="7030A0"/>
                </a:solidFill>
              </a:rPr>
              <a:t/>
            </a:r>
            <a:br>
              <a:rPr lang="en-US" sz="3600" dirty="0" smtClean="0">
                <a:solidFill>
                  <a:srgbClr val="7030A0"/>
                </a:solidFill>
              </a:rPr>
            </a:br>
            <a:r>
              <a:rPr lang="en-US" dirty="0" smtClean="0">
                <a:solidFill>
                  <a:srgbClr val="7030A0"/>
                </a:solidFill>
              </a:rPr>
              <a:t/>
            </a:r>
            <a:br>
              <a:rPr lang="en-US" dirty="0" smtClean="0">
                <a:solidFill>
                  <a:srgbClr val="7030A0"/>
                </a:solidFill>
              </a:rPr>
            </a:br>
            <a:endParaRPr lang="en-US" dirty="0">
              <a:solidFill>
                <a:srgbClr val="7030A0"/>
              </a:solidFill>
            </a:endParaRPr>
          </a:p>
        </p:txBody>
      </p:sp>
      <p:sp>
        <p:nvSpPr>
          <p:cNvPr id="3" name="Content Placeholder 2"/>
          <p:cNvSpPr>
            <a:spLocks noGrp="1"/>
          </p:cNvSpPr>
          <p:nvPr>
            <p:ph idx="4294967295"/>
          </p:nvPr>
        </p:nvSpPr>
        <p:spPr>
          <a:xfrm>
            <a:off x="1143000" y="914400"/>
            <a:ext cx="8001000" cy="6096000"/>
          </a:xfrm>
        </p:spPr>
        <p:txBody>
          <a:bodyPr>
            <a:normAutofit lnSpcReduction="10000"/>
          </a:bodyPr>
          <a:lstStyle/>
          <a:p>
            <a:pPr>
              <a:buNone/>
            </a:pPr>
            <a:r>
              <a:rPr lang="en-US" sz="2000" dirty="0" smtClean="0">
                <a:solidFill>
                  <a:srgbClr val="7030A0"/>
                </a:solidFill>
                <a:effectLst>
                  <a:outerShdw blurRad="38100" dist="38100" dir="2700000" algn="tl">
                    <a:srgbClr val="000000">
                      <a:alpha val="43137"/>
                    </a:srgbClr>
                  </a:outerShdw>
                </a:effectLst>
              </a:rPr>
              <a:t>                                                                                                        </a:t>
            </a:r>
            <a:endParaRPr lang="en-US" sz="2000" b="1" dirty="0" smtClean="0">
              <a:hlinkClick r:id="rId3"/>
            </a:endParaRPr>
          </a:p>
          <a:p>
            <a:pPr>
              <a:buNone/>
            </a:pPr>
            <a:r>
              <a:rPr lang="en-US" sz="2000" dirty="0" smtClean="0">
                <a:solidFill>
                  <a:srgbClr val="7030A0"/>
                </a:solidFill>
              </a:rPr>
              <a:t>					</a:t>
            </a:r>
            <a:endParaRPr lang="en-US" sz="2000" b="1" dirty="0" smtClean="0">
              <a:effectLst>
                <a:outerShdw blurRad="38100" dist="38100" dir="2700000" algn="tl">
                  <a:srgbClr val="000000">
                    <a:alpha val="43137"/>
                  </a:srgbClr>
                </a:outerShdw>
              </a:effectLst>
              <a:hlinkClick r:id="rId3"/>
            </a:endParaRPr>
          </a:p>
          <a:p>
            <a:pPr>
              <a:buNone/>
            </a:pPr>
            <a:endParaRPr lang="en-US" sz="2000" b="1" dirty="0" smtClean="0">
              <a:hlinkClick r:id=""/>
            </a:endParaRPr>
          </a:p>
          <a:p>
            <a:pPr>
              <a:buNone/>
            </a:pPr>
            <a:endParaRPr lang="en-US" sz="2000" b="1" dirty="0" smtClean="0">
              <a:hlinkClick r:id=""/>
            </a:endParaRPr>
          </a:p>
          <a:p>
            <a:pPr>
              <a:buNone/>
            </a:pPr>
            <a:endParaRPr lang="en-US" sz="2000" b="1" dirty="0" smtClean="0">
              <a:hlinkClick r:id=""/>
            </a:endParaRPr>
          </a:p>
          <a:p>
            <a:pPr>
              <a:buNone/>
            </a:pPr>
            <a:endParaRPr lang="en-US" sz="2000" b="1" dirty="0" smtClean="0">
              <a:hlinkClick r:id=""/>
            </a:endParaRPr>
          </a:p>
          <a:p>
            <a:pPr>
              <a:buNone/>
            </a:pPr>
            <a:endParaRPr lang="en-US" sz="2000" b="1" dirty="0" smtClean="0">
              <a:hlinkClick r:id=""/>
            </a:endParaRPr>
          </a:p>
          <a:p>
            <a:pPr>
              <a:buNone/>
            </a:pPr>
            <a:endParaRPr lang="en-US" sz="2000" b="1" dirty="0" smtClean="0">
              <a:hlinkClick r:id=""/>
            </a:endParaRPr>
          </a:p>
          <a:p>
            <a:pPr>
              <a:buNone/>
            </a:pPr>
            <a:endParaRPr lang="en-US" sz="2000" b="1" dirty="0" smtClean="0">
              <a:hlinkClick r:id=""/>
            </a:endParaRPr>
          </a:p>
          <a:p>
            <a:pPr>
              <a:buNone/>
            </a:pPr>
            <a:endParaRPr lang="en-US" sz="2000" b="1" dirty="0" smtClean="0">
              <a:hlinkClick r:id=""/>
            </a:endParaRPr>
          </a:p>
          <a:p>
            <a:pPr>
              <a:buNone/>
            </a:pPr>
            <a:endParaRPr lang="en-US" sz="2000" b="1" dirty="0" smtClean="0">
              <a:hlinkClick r:id=""/>
            </a:endParaRPr>
          </a:p>
          <a:p>
            <a:pPr>
              <a:buNone/>
            </a:pPr>
            <a:endParaRPr lang="en-US" sz="2000" b="1" dirty="0" smtClean="0">
              <a:hlinkClick r:id=""/>
            </a:endParaRPr>
          </a:p>
          <a:p>
            <a:pPr>
              <a:buNone/>
            </a:pPr>
            <a:endParaRPr lang="en-US" sz="2000" b="1" dirty="0" smtClean="0">
              <a:hlinkClick r:id=""/>
            </a:endParaRPr>
          </a:p>
          <a:p>
            <a:pPr>
              <a:buNone/>
            </a:pPr>
            <a:endParaRPr lang="en-US" sz="1500" dirty="0" smtClean="0">
              <a:solidFill>
                <a:srgbClr val="0070C0"/>
              </a:solidFill>
              <a:hlinkClick r:id="rId3"/>
            </a:endParaRPr>
          </a:p>
          <a:p>
            <a:pPr>
              <a:buNone/>
            </a:pPr>
            <a:endParaRPr lang="en-US" sz="1500" dirty="0">
              <a:solidFill>
                <a:srgbClr val="0070C0"/>
              </a:solidFill>
              <a:hlinkClick r:id="rId3"/>
            </a:endParaRPr>
          </a:p>
          <a:p>
            <a:pPr>
              <a:buNone/>
            </a:pPr>
            <a:endParaRPr lang="en-US" sz="1500" dirty="0" smtClean="0">
              <a:solidFill>
                <a:srgbClr val="0070C0"/>
              </a:solidFill>
              <a:hlinkClick r:id=""/>
            </a:endParaRPr>
          </a:p>
          <a:p>
            <a:pPr>
              <a:buNone/>
            </a:pPr>
            <a:r>
              <a:rPr lang="en-US" sz="1500" dirty="0" smtClean="0">
                <a:solidFill>
                  <a:srgbClr val="0070C0"/>
                </a:solidFill>
                <a:hlinkClick r:id=""/>
              </a:rPr>
              <a:t>http://www.thefreedictionary.com/embodiment</a:t>
            </a:r>
            <a:endParaRPr lang="en-US" sz="1500" dirty="0" smtClean="0">
              <a:solidFill>
                <a:srgbClr val="0070C0"/>
              </a:solidFill>
            </a:endParaRPr>
          </a:p>
          <a:p>
            <a:pPr>
              <a:buNone/>
            </a:pPr>
            <a:r>
              <a:rPr lang="en-US" sz="1500" dirty="0" smtClean="0">
                <a:solidFill>
                  <a:srgbClr val="0070C0"/>
                </a:solidFill>
                <a:hlinkClick r:id="rId4"/>
              </a:rPr>
              <a:t>http://www.youtube.com/user/mindsignonline</a:t>
            </a:r>
            <a:endParaRPr lang="en-US" sz="1500" dirty="0" smtClean="0">
              <a:solidFill>
                <a:srgbClr val="0070C0"/>
              </a:solidFill>
            </a:endParaRPr>
          </a:p>
          <a:p>
            <a:pPr>
              <a:buNone/>
            </a:pPr>
            <a:endParaRPr lang="en-US" sz="1600" b="1" dirty="0" smtClean="0">
              <a:solidFill>
                <a:srgbClr val="0070C0"/>
              </a:solidFill>
            </a:endParaRPr>
          </a:p>
          <a:p>
            <a:endParaRPr lang="en-US" sz="1600" dirty="0">
              <a:solidFill>
                <a:srgbClr val="0070C0"/>
              </a:solidFill>
            </a:endParaRPr>
          </a:p>
        </p:txBody>
      </p:sp>
      <p:pic>
        <p:nvPicPr>
          <p:cNvPr id="4" name="Picture 3" descr="avatar sully.jpeg"/>
          <p:cNvPicPr>
            <a:picLocks noChangeAspect="1"/>
          </p:cNvPicPr>
          <p:nvPr/>
        </p:nvPicPr>
        <p:blipFill>
          <a:blip r:embed="rId5" cstate="print"/>
          <a:stretch>
            <a:fillRect/>
          </a:stretch>
        </p:blipFill>
        <p:spPr>
          <a:xfrm>
            <a:off x="1447800" y="3189705"/>
            <a:ext cx="2933700" cy="1642872"/>
          </a:xfrm>
          <a:prstGeom prst="rect">
            <a:avLst/>
          </a:prstGeom>
        </p:spPr>
      </p:pic>
      <p:pic>
        <p:nvPicPr>
          <p:cNvPr id="5" name="Picture 4" descr="avatar__jake_sully_avatar-1024x768.jpg"/>
          <p:cNvPicPr>
            <a:picLocks noChangeAspect="1"/>
          </p:cNvPicPr>
          <p:nvPr/>
        </p:nvPicPr>
        <p:blipFill rotWithShape="1">
          <a:blip r:embed="rId6" cstate="print"/>
          <a:srcRect t="5723"/>
          <a:stretch/>
        </p:blipFill>
        <p:spPr>
          <a:xfrm>
            <a:off x="4833620" y="2710351"/>
            <a:ext cx="3495040" cy="2471249"/>
          </a:xfrm>
          <a:prstGeom prst="rect">
            <a:avLst/>
          </a:prstGeom>
        </p:spPr>
      </p:pic>
      <p:pic>
        <p:nvPicPr>
          <p:cNvPr id="6" name="Picture 5" descr="avatar bed.jpeg"/>
          <p:cNvPicPr>
            <a:picLocks noChangeAspect="1"/>
          </p:cNvPicPr>
          <p:nvPr/>
        </p:nvPicPr>
        <p:blipFill>
          <a:blip r:embed="rId7" cstate="print"/>
          <a:srcRect l="17391"/>
          <a:stretch>
            <a:fillRect/>
          </a:stretch>
        </p:blipFill>
        <p:spPr>
          <a:xfrm>
            <a:off x="1447800" y="1406102"/>
            <a:ext cx="2894238" cy="1482654"/>
          </a:xfrm>
          <a:prstGeom prst="rect">
            <a:avLst/>
          </a:prstGeom>
        </p:spPr>
      </p:pic>
      <p:sp>
        <p:nvSpPr>
          <p:cNvPr id="7" name="TextBox 6"/>
          <p:cNvSpPr txBox="1"/>
          <p:nvPr/>
        </p:nvSpPr>
        <p:spPr>
          <a:xfrm>
            <a:off x="4953000" y="981075"/>
            <a:ext cx="4495800" cy="1754326"/>
          </a:xfrm>
          <a:prstGeom prst="rect">
            <a:avLst/>
          </a:prstGeom>
          <a:noFill/>
        </p:spPr>
        <p:txBody>
          <a:bodyPr wrap="square" rtlCol="0">
            <a:spAutoFit/>
          </a:bodyPr>
          <a:lstStyle/>
          <a:p>
            <a:r>
              <a:rPr lang="en-US" sz="2400" dirty="0">
                <a:solidFill>
                  <a:srgbClr val="4A66AC">
                    <a:lumMod val="75000"/>
                  </a:srgbClr>
                </a:solidFill>
                <a:effectLst>
                  <a:outerShdw blurRad="38100" dist="38100" dir="2700000" algn="tl">
                    <a:srgbClr val="000000">
                      <a:alpha val="43137"/>
                    </a:srgbClr>
                  </a:outerShdw>
                </a:effectLst>
              </a:rPr>
              <a:t>EMBODIMENT</a:t>
            </a:r>
          </a:p>
          <a:p>
            <a:pPr>
              <a:buFont typeface="Arial" pitchFamily="34" charset="0"/>
              <a:buChar char="•"/>
            </a:pPr>
            <a:r>
              <a:rPr lang="en-US" sz="2400" dirty="0">
                <a:solidFill>
                  <a:srgbClr val="4A66AC">
                    <a:lumMod val="75000"/>
                  </a:srgbClr>
                </a:solidFill>
                <a:effectLst>
                  <a:outerShdw blurRad="38100" dist="38100" dir="2700000" algn="tl">
                    <a:srgbClr val="000000">
                      <a:alpha val="43137"/>
                    </a:srgbClr>
                  </a:outerShdw>
                </a:effectLst>
              </a:rPr>
              <a:t> </a:t>
            </a:r>
            <a:r>
              <a:rPr lang="en-US" sz="2000" dirty="0">
                <a:solidFill>
                  <a:srgbClr val="4A66AC">
                    <a:lumMod val="75000"/>
                  </a:srgbClr>
                </a:solidFill>
                <a:effectLst>
                  <a:outerShdw blurRad="38100" dist="38100" dir="2700000" algn="tl">
                    <a:srgbClr val="000000">
                      <a:alpha val="43137"/>
                    </a:srgbClr>
                  </a:outerShdw>
                </a:effectLst>
              </a:rPr>
              <a:t>AVATAR ? </a:t>
            </a:r>
          </a:p>
          <a:p>
            <a:pPr>
              <a:buFont typeface="Arial" pitchFamily="34" charset="0"/>
              <a:buChar char="•"/>
            </a:pPr>
            <a:r>
              <a:rPr lang="en-US" sz="2000" dirty="0">
                <a:solidFill>
                  <a:srgbClr val="4A66AC">
                    <a:lumMod val="75000"/>
                  </a:srgbClr>
                </a:solidFill>
                <a:effectLst>
                  <a:outerShdw blurRad="38100" dist="38100" dir="2700000" algn="tl">
                    <a:srgbClr val="000000">
                      <a:alpha val="43137"/>
                    </a:srgbClr>
                  </a:outerShdw>
                </a:effectLst>
              </a:rPr>
              <a:t> ROBOTICS</a:t>
            </a:r>
          </a:p>
          <a:p>
            <a:pPr marL="342900" indent="-342900">
              <a:buFont typeface="Wingdings" panose="05000000000000000000" pitchFamily="2" charset="2"/>
              <a:buChar char="§"/>
            </a:pPr>
            <a:r>
              <a:rPr lang="en-US" sz="2000" dirty="0">
                <a:solidFill>
                  <a:srgbClr val="4A66AC">
                    <a:lumMod val="75000"/>
                  </a:srgbClr>
                </a:solidFill>
                <a:effectLst>
                  <a:outerShdw blurRad="38100" dist="38100" dir="2700000" algn="tl">
                    <a:srgbClr val="000000">
                      <a:alpha val="43137"/>
                    </a:srgbClr>
                  </a:outerShdw>
                </a:effectLst>
              </a:rPr>
              <a:t>Embedded Chips</a:t>
            </a:r>
          </a:p>
          <a:p>
            <a:pPr marL="342900" indent="-342900">
              <a:buFont typeface="Wingdings" panose="05000000000000000000" pitchFamily="2" charset="2"/>
              <a:buChar char="§"/>
            </a:pPr>
            <a:r>
              <a:rPr lang="en-US" sz="2000" dirty="0">
                <a:solidFill>
                  <a:srgbClr val="4A66AC">
                    <a:lumMod val="75000"/>
                  </a:srgbClr>
                </a:solidFill>
                <a:effectLst>
                  <a:outerShdw blurRad="38100" dist="38100" dir="2700000" algn="tl">
                    <a:srgbClr val="000000">
                      <a:alpha val="43137"/>
                    </a:srgbClr>
                  </a:outerShdw>
                </a:effectLst>
              </a:rPr>
              <a:t>Integrated prosthetics</a:t>
            </a:r>
          </a:p>
        </p:txBody>
      </p:sp>
      <p:sp>
        <p:nvSpPr>
          <p:cNvPr id="9" name="TextBox 8"/>
          <p:cNvSpPr txBox="1"/>
          <p:nvPr/>
        </p:nvSpPr>
        <p:spPr>
          <a:xfrm>
            <a:off x="1023620" y="5132235"/>
            <a:ext cx="7620000" cy="1015663"/>
          </a:xfrm>
          <a:prstGeom prst="rect">
            <a:avLst/>
          </a:prstGeom>
          <a:noFill/>
        </p:spPr>
        <p:txBody>
          <a:bodyPr wrap="square" rtlCol="0">
            <a:spAutoFit/>
          </a:bodyPr>
          <a:lstStyle/>
          <a:p>
            <a:pPr algn="ctr"/>
            <a:r>
              <a:rPr lang="en-US" sz="2000" dirty="0">
                <a:solidFill>
                  <a:prstClr val="black"/>
                </a:solidFill>
              </a:rPr>
              <a:t>The question of how biological &amp; physical processes </a:t>
            </a:r>
          </a:p>
          <a:p>
            <a:pPr algn="ctr"/>
            <a:r>
              <a:rPr lang="en-US" sz="2000" dirty="0">
                <a:solidFill>
                  <a:prstClr val="black"/>
                </a:solidFill>
              </a:rPr>
              <a:t>inter-relate with mental processes</a:t>
            </a:r>
          </a:p>
          <a:p>
            <a:pPr algn="ctr"/>
            <a:r>
              <a:rPr lang="en-US" sz="2000" dirty="0">
                <a:solidFill>
                  <a:prstClr val="black"/>
                </a:solidFill>
              </a:rPr>
              <a:t>ETHICS related to artificial intelligence and medical treatments</a:t>
            </a:r>
          </a:p>
        </p:txBody>
      </p:sp>
    </p:spTree>
    <p:extLst>
      <p:ext uri="{BB962C8B-B14F-4D97-AF65-F5344CB8AC3E}">
        <p14:creationId xmlns:p14="http://schemas.microsoft.com/office/powerpoint/2010/main" val="52142160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Embodied cognition</a:t>
            </a:r>
            <a:endParaRPr lang="en-US" sz="2800" b="1" dirty="0"/>
          </a:p>
        </p:txBody>
      </p:sp>
      <p:sp>
        <p:nvSpPr>
          <p:cNvPr id="3" name="Content Placeholder 2"/>
          <p:cNvSpPr>
            <a:spLocks noGrp="1"/>
          </p:cNvSpPr>
          <p:nvPr>
            <p:ph idx="1"/>
          </p:nvPr>
        </p:nvSpPr>
        <p:spPr>
          <a:xfrm>
            <a:off x="1981200" y="1447800"/>
            <a:ext cx="6952488" cy="2667000"/>
          </a:xfrm>
        </p:spPr>
        <p:txBody>
          <a:bodyPr>
            <a:normAutofit/>
          </a:bodyPr>
          <a:lstStyle/>
          <a:p>
            <a:pPr marL="82296" indent="0">
              <a:buNone/>
            </a:pPr>
            <a:r>
              <a:rPr lang="en-US" sz="2400" dirty="0" smtClean="0">
                <a:solidFill>
                  <a:srgbClr val="7030A0"/>
                </a:solidFill>
              </a:rPr>
              <a:t>The body influences the mind </a:t>
            </a:r>
          </a:p>
          <a:p>
            <a:pPr lvl="2"/>
            <a:r>
              <a:rPr lang="en-US" sz="1800" dirty="0" smtClean="0">
                <a:solidFill>
                  <a:srgbClr val="7030A0"/>
                </a:solidFill>
              </a:rPr>
              <a:t>Senses</a:t>
            </a:r>
          </a:p>
          <a:p>
            <a:pPr lvl="2"/>
            <a:r>
              <a:rPr lang="en-US" sz="1800" dirty="0" smtClean="0">
                <a:solidFill>
                  <a:srgbClr val="7030A0"/>
                </a:solidFill>
              </a:rPr>
              <a:t>Stimuli</a:t>
            </a:r>
          </a:p>
          <a:p>
            <a:pPr lvl="2"/>
            <a:r>
              <a:rPr lang="en-US" sz="1800" dirty="0" smtClean="0">
                <a:solidFill>
                  <a:srgbClr val="7030A0"/>
                </a:solidFill>
              </a:rPr>
              <a:t>Perception</a:t>
            </a:r>
          </a:p>
          <a:p>
            <a:pPr lvl="2"/>
            <a:r>
              <a:rPr lang="en-US" sz="1800" dirty="0" smtClean="0">
                <a:solidFill>
                  <a:srgbClr val="7030A0"/>
                </a:solidFill>
              </a:rPr>
              <a:t>Environment</a:t>
            </a:r>
            <a:endParaRPr lang="en-US" sz="2200" dirty="0">
              <a:solidFill>
                <a:srgbClr val="7030A0"/>
              </a:solidFill>
            </a:endParaRPr>
          </a:p>
          <a:p>
            <a:pPr marL="137160" indent="0">
              <a:buNone/>
            </a:pPr>
            <a:r>
              <a:rPr lang="en-US" sz="2400" dirty="0" smtClean="0">
                <a:solidFill>
                  <a:srgbClr val="7030A0"/>
                </a:solidFill>
              </a:rPr>
              <a:t>Emotions influence the mind</a:t>
            </a:r>
          </a:p>
          <a:p>
            <a:pPr marL="137160" indent="0">
              <a:buNone/>
            </a:pPr>
            <a:endParaRPr lang="en-US" sz="2400" dirty="0">
              <a:solidFill>
                <a:srgbClr val="002060"/>
              </a:solidFill>
            </a:endParaRPr>
          </a:p>
          <a:p>
            <a:pPr marL="697230" lvl="1" indent="-285750"/>
            <a:endParaRPr lang="en-US" sz="1800" dirty="0" smtClean="0">
              <a:solidFill>
                <a:srgbClr val="002060"/>
              </a:solidFill>
            </a:endParaRPr>
          </a:p>
          <a:p>
            <a:pPr marL="697230" lvl="1" indent="-285750"/>
            <a:endParaRPr lang="en-US" sz="1800" dirty="0">
              <a:solidFill>
                <a:srgbClr val="002060"/>
              </a:solidFill>
            </a:endParaRPr>
          </a:p>
          <a:p>
            <a:pPr marL="697230" lvl="1" indent="-285750"/>
            <a:endParaRPr lang="en-US" sz="1800" dirty="0" smtClean="0">
              <a:solidFill>
                <a:srgbClr val="002060"/>
              </a:solidFill>
            </a:endParaRPr>
          </a:p>
          <a:p>
            <a:pPr marL="697230" lvl="1" indent="-285750"/>
            <a:endParaRPr lang="en-US" sz="1800" dirty="0">
              <a:solidFill>
                <a:srgbClr val="002060"/>
              </a:solidFill>
            </a:endParaRPr>
          </a:p>
          <a:p>
            <a:pPr marL="697230" lvl="1" indent="-285750"/>
            <a:endParaRPr lang="en-US" sz="1800" dirty="0" smtClean="0">
              <a:solidFill>
                <a:srgbClr val="002060"/>
              </a:solidFill>
            </a:endParaRPr>
          </a:p>
          <a:p>
            <a:pPr marL="411480" lvl="1" indent="0">
              <a:buNone/>
            </a:pPr>
            <a:endParaRPr lang="en-US" sz="1800" dirty="0" smtClean="0">
              <a:solidFill>
                <a:srgbClr val="002060"/>
              </a:solidFill>
            </a:endParaRP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2" y="304800"/>
            <a:ext cx="174942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92950" y="4243592"/>
            <a:ext cx="4997302" cy="1754326"/>
          </a:xfrm>
          <a:prstGeom prst="rect">
            <a:avLst/>
          </a:prstGeom>
          <a:noFill/>
        </p:spPr>
        <p:txBody>
          <a:bodyPr wrap="square" rtlCol="0">
            <a:spAutoFit/>
          </a:bodyPr>
          <a:lstStyle/>
          <a:p>
            <a:r>
              <a:rPr lang="en-US" dirty="0">
                <a:solidFill>
                  <a:srgbClr val="002060"/>
                </a:solidFill>
              </a:rPr>
              <a:t>Cognition is part and parcel to the environment- the situation we’re in.  Decoupled from that, cognition is a set of skills and abilities which include: perception and visualization of imagery,  working memory, episodic memory,  implicit memory and the ability to solve problems.</a:t>
            </a:r>
          </a:p>
        </p:txBody>
      </p:sp>
      <p:pic>
        <p:nvPicPr>
          <p:cNvPr id="3074" name="Picture 2"/>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6391277" y="3571879"/>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248400" y="5867404"/>
            <a:ext cx="2667000" cy="646331"/>
          </a:xfrm>
          <a:prstGeom prst="rect">
            <a:avLst/>
          </a:prstGeom>
          <a:noFill/>
        </p:spPr>
        <p:txBody>
          <a:bodyPr wrap="square" rtlCol="0">
            <a:spAutoFit/>
          </a:bodyPr>
          <a:lstStyle/>
          <a:p>
            <a:r>
              <a:rPr lang="en-US" dirty="0">
                <a:solidFill>
                  <a:prstClr val="black"/>
                </a:solidFill>
              </a:rPr>
              <a:t>WOW! A robot with embodied cognition-</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2" y="1676400"/>
            <a:ext cx="14573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27810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t="-26000" b="-9000"/>
          </a:stretch>
        </a:blip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100" y="4876800"/>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990600" y="329801"/>
            <a:ext cx="8001947" cy="1143000"/>
          </a:xfrm>
        </p:spPr>
        <p:txBody>
          <a:bodyPr>
            <a:noAutofit/>
          </a:bodyPr>
          <a:lstStyle/>
          <a:p>
            <a:pPr algn="ctr"/>
            <a:r>
              <a:rPr lang="en-US" sz="2400" b="1" dirty="0" smtClean="0">
                <a:solidFill>
                  <a:schemeClr val="tx1"/>
                </a:solidFill>
                <a:effectLst/>
                <a:ea typeface="Calibri"/>
              </a:rPr>
              <a:t>Philosophy of Mind:  law of physics perspective</a:t>
            </a:r>
            <a:r>
              <a:rPr lang="en-US" sz="2000" b="1" dirty="0" smtClean="0">
                <a:solidFill>
                  <a:schemeClr val="tx1"/>
                </a:solidFill>
                <a:effectLst/>
                <a:ea typeface="Calibri"/>
              </a:rPr>
              <a:t>:</a:t>
            </a:r>
            <a:r>
              <a:rPr lang="en-US" sz="3200" b="1" dirty="0" smtClean="0">
                <a:solidFill>
                  <a:schemeClr val="tx2">
                    <a:lumMod val="60000"/>
                    <a:lumOff val="40000"/>
                  </a:schemeClr>
                </a:solidFill>
                <a:effectLst/>
                <a:ea typeface="Calibri"/>
              </a:rPr>
              <a:t/>
            </a:r>
            <a:br>
              <a:rPr lang="en-US" sz="3200" b="1" dirty="0" smtClean="0">
                <a:solidFill>
                  <a:schemeClr val="tx2">
                    <a:lumMod val="60000"/>
                    <a:lumOff val="40000"/>
                  </a:schemeClr>
                </a:solidFill>
                <a:effectLst/>
                <a:ea typeface="Calibri"/>
              </a:rPr>
            </a:br>
            <a:r>
              <a:rPr lang="en-US" sz="2800" b="1" dirty="0" smtClean="0">
                <a:solidFill>
                  <a:srgbClr val="7030A0"/>
                </a:solidFill>
                <a:effectLst/>
                <a:ea typeface="Calibri"/>
              </a:rPr>
              <a:t>Is the </a:t>
            </a:r>
            <a:r>
              <a:rPr lang="en-US" sz="2800" b="1" dirty="0">
                <a:solidFill>
                  <a:srgbClr val="7030A0"/>
                </a:solidFill>
                <a:effectLst/>
                <a:ea typeface="Calibri"/>
              </a:rPr>
              <a:t>brain connected to </a:t>
            </a:r>
            <a:r>
              <a:rPr lang="en-US" sz="2800" b="1" dirty="0" smtClean="0">
                <a:solidFill>
                  <a:srgbClr val="7030A0"/>
                </a:solidFill>
                <a:effectLst/>
                <a:ea typeface="Calibri"/>
              </a:rPr>
              <a:t/>
            </a:r>
            <a:br>
              <a:rPr lang="en-US" sz="2800" b="1" dirty="0" smtClean="0">
                <a:solidFill>
                  <a:srgbClr val="7030A0"/>
                </a:solidFill>
                <a:effectLst/>
                <a:ea typeface="Calibri"/>
              </a:rPr>
            </a:br>
            <a:r>
              <a:rPr lang="en-US" sz="2800" b="1" dirty="0" smtClean="0">
                <a:solidFill>
                  <a:srgbClr val="7030A0"/>
                </a:solidFill>
                <a:effectLst/>
                <a:ea typeface="Calibri"/>
              </a:rPr>
              <a:t>the universe at </a:t>
            </a:r>
            <a:r>
              <a:rPr lang="en-US" sz="2800" b="1" dirty="0">
                <a:solidFill>
                  <a:srgbClr val="7030A0"/>
                </a:solidFill>
                <a:effectLst/>
                <a:ea typeface="Calibri"/>
              </a:rPr>
              <a:t>a quantum </a:t>
            </a:r>
            <a:r>
              <a:rPr lang="en-US" sz="2800" b="1" dirty="0" smtClean="0">
                <a:solidFill>
                  <a:srgbClr val="7030A0"/>
                </a:solidFill>
                <a:effectLst/>
                <a:ea typeface="Calibri"/>
              </a:rPr>
              <a:t>level?</a:t>
            </a:r>
            <a:br>
              <a:rPr lang="en-US" sz="2800" b="1" dirty="0" smtClean="0">
                <a:solidFill>
                  <a:srgbClr val="7030A0"/>
                </a:solidFill>
                <a:effectLst/>
                <a:ea typeface="Calibri"/>
              </a:rPr>
            </a:br>
            <a:endParaRPr lang="en-US" sz="2400" b="1" dirty="0">
              <a:solidFill>
                <a:srgbClr val="7030A0"/>
              </a:solidFill>
            </a:endParaRP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133600"/>
            <a:ext cx="4038600" cy="2423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733800" y="4705461"/>
            <a:ext cx="7327604" cy="923330"/>
          </a:xfrm>
          <a:prstGeom prst="rect">
            <a:avLst/>
          </a:prstGeom>
          <a:noFill/>
        </p:spPr>
        <p:txBody>
          <a:bodyPr wrap="square" rtlCol="0">
            <a:spAutoFit/>
          </a:bodyPr>
          <a:lstStyle/>
          <a:p>
            <a:pPr>
              <a:buClr>
                <a:srgbClr val="FF0000"/>
              </a:buClr>
            </a:pPr>
            <a:endParaRPr lang="en-US" dirty="0">
              <a:solidFill>
                <a:srgbClr val="0070C0"/>
              </a:solidFill>
              <a:latin typeface="Times New Roman"/>
              <a:ea typeface="Calibri"/>
            </a:endParaRPr>
          </a:p>
          <a:p>
            <a:pPr marL="285750" indent="-285750">
              <a:buFont typeface="Wingdings" panose="05000000000000000000" pitchFamily="2" charset="2"/>
              <a:buChar char="ü"/>
            </a:pPr>
            <a:r>
              <a:rPr lang="en-US" dirty="0">
                <a:solidFill>
                  <a:srgbClr val="002060"/>
                </a:solidFill>
                <a:latin typeface="Times New Roman"/>
                <a:ea typeface="Calibri"/>
              </a:rPr>
              <a:t>Both govern neuronal and synaptic function</a:t>
            </a:r>
          </a:p>
          <a:p>
            <a:r>
              <a:rPr lang="en-US" dirty="0">
                <a:solidFill>
                  <a:srgbClr val="002060"/>
                </a:solidFill>
                <a:latin typeface="Times New Roman"/>
                <a:ea typeface="Calibri"/>
              </a:rPr>
              <a:t>    &amp; connect brain processes to self-organizing processes</a:t>
            </a:r>
            <a:endParaRPr lang="en-US" dirty="0">
              <a:solidFill>
                <a:srgbClr val="002060"/>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7386" y="2017087"/>
            <a:ext cx="1773072" cy="1328093"/>
          </a:xfrm>
          <a:prstGeom prst="rect">
            <a:avLst/>
          </a:prstGeom>
        </p:spPr>
      </p:pic>
      <p:sp>
        <p:nvSpPr>
          <p:cNvPr id="9" name="Rectangle 8"/>
          <p:cNvSpPr/>
          <p:nvPr/>
        </p:nvSpPr>
        <p:spPr>
          <a:xfrm>
            <a:off x="1219200" y="1472801"/>
            <a:ext cx="8229600" cy="400110"/>
          </a:xfrm>
          <a:prstGeom prst="rect">
            <a:avLst/>
          </a:prstGeom>
        </p:spPr>
        <p:txBody>
          <a:bodyPr wrap="square">
            <a:spAutoFit/>
          </a:bodyPr>
          <a:lstStyle/>
          <a:p>
            <a:pPr marL="285750" indent="-285750">
              <a:buClr>
                <a:srgbClr val="FF0000"/>
              </a:buClr>
              <a:buFont typeface="Wingdings" panose="05000000000000000000" pitchFamily="2" charset="2"/>
              <a:buChar char="q"/>
            </a:pPr>
            <a:r>
              <a:rPr lang="en-US" sz="2000" dirty="0">
                <a:solidFill>
                  <a:srgbClr val="0070C0"/>
                </a:solidFill>
                <a:latin typeface="Times New Roman"/>
                <a:ea typeface="Calibri"/>
              </a:rPr>
              <a:t>Research in 2013 discovered quantum vibrations in neuron microtubules</a:t>
            </a:r>
          </a:p>
        </p:txBody>
      </p:sp>
      <p:sp>
        <p:nvSpPr>
          <p:cNvPr id="10" name="Rectangle 9"/>
          <p:cNvSpPr/>
          <p:nvPr/>
        </p:nvSpPr>
        <p:spPr>
          <a:xfrm>
            <a:off x="1133634" y="3505200"/>
            <a:ext cx="2286000" cy="2308324"/>
          </a:xfrm>
          <a:prstGeom prst="rect">
            <a:avLst/>
          </a:prstGeom>
        </p:spPr>
        <p:txBody>
          <a:bodyPr>
            <a:spAutoFit/>
          </a:bodyPr>
          <a:lstStyle/>
          <a:p>
            <a:pPr marL="285750" indent="-285750">
              <a:buFont typeface="Wingdings" panose="05000000000000000000" pitchFamily="2" charset="2"/>
              <a:buChar char="ü"/>
            </a:pPr>
            <a:r>
              <a:rPr lang="en-US" dirty="0">
                <a:solidFill>
                  <a:srgbClr val="002060"/>
                </a:solidFill>
                <a:latin typeface="Times New Roman"/>
                <a:ea typeface="Calibri"/>
              </a:rPr>
              <a:t>microtubules are part of the cell scaffolding</a:t>
            </a:r>
          </a:p>
          <a:p>
            <a:endParaRPr lang="en-US" dirty="0">
              <a:solidFill>
                <a:srgbClr val="002060"/>
              </a:solidFill>
              <a:latin typeface="Times New Roman"/>
              <a:ea typeface="Calibri"/>
            </a:endParaRPr>
          </a:p>
          <a:p>
            <a:pPr marL="285750" indent="-285750">
              <a:buFont typeface="Wingdings" panose="05000000000000000000" pitchFamily="2" charset="2"/>
              <a:buChar char="ü"/>
            </a:pPr>
            <a:r>
              <a:rPr lang="en-US" dirty="0">
                <a:solidFill>
                  <a:srgbClr val="002060"/>
                </a:solidFill>
                <a:latin typeface="Times New Roman"/>
                <a:ea typeface="Calibri"/>
              </a:rPr>
              <a:t>protein polymers inside brain neurons</a:t>
            </a:r>
          </a:p>
          <a:p>
            <a:pPr marL="285750" indent="-285750">
              <a:buFont typeface="Wingdings" panose="05000000000000000000" pitchFamily="2" charset="2"/>
              <a:buChar char="ü"/>
            </a:pPr>
            <a:endParaRPr lang="en-US" dirty="0">
              <a:solidFill>
                <a:srgbClr val="0070C0"/>
              </a:solidFill>
              <a:latin typeface="Times New Roman"/>
              <a:ea typeface="Calibri"/>
            </a:endParaRPr>
          </a:p>
        </p:txBody>
      </p:sp>
      <p:sp>
        <p:nvSpPr>
          <p:cNvPr id="11" name="TextBox 10"/>
          <p:cNvSpPr txBox="1"/>
          <p:nvPr/>
        </p:nvSpPr>
        <p:spPr>
          <a:xfrm>
            <a:off x="1447800" y="6477000"/>
            <a:ext cx="6598922" cy="369332"/>
          </a:xfrm>
          <a:prstGeom prst="rect">
            <a:avLst/>
          </a:prstGeom>
          <a:noFill/>
        </p:spPr>
        <p:txBody>
          <a:bodyPr wrap="none" rtlCol="0">
            <a:spAutoFit/>
          </a:bodyPr>
          <a:lstStyle/>
          <a:p>
            <a:pPr marL="285750" indent="-285750">
              <a:buFont typeface="Wingdings" panose="05000000000000000000" pitchFamily="2" charset="2"/>
              <a:buChar char="v"/>
            </a:pPr>
            <a:r>
              <a:rPr lang="en-US" dirty="0">
                <a:solidFill>
                  <a:prstClr val="black"/>
                </a:solidFill>
              </a:rPr>
              <a:t>Theory of Orchestrated Objective Reductions is highly contested</a:t>
            </a:r>
          </a:p>
        </p:txBody>
      </p:sp>
    </p:spTree>
    <p:extLst>
      <p:ext uri="{BB962C8B-B14F-4D97-AF65-F5344CB8AC3E}">
        <p14:creationId xmlns:p14="http://schemas.microsoft.com/office/powerpoint/2010/main" val="35113442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6720840" cy="859302"/>
          </a:xfrm>
        </p:spPr>
        <p:txBody>
          <a:bodyPr/>
          <a:lstStyle/>
          <a:p>
            <a:r>
              <a:rPr lang="en-US" dirty="0" smtClean="0"/>
              <a:t>What is consciousness?</a:t>
            </a:r>
            <a:endParaRPr lang="en-US" dirty="0"/>
          </a:p>
        </p:txBody>
      </p:sp>
      <p:pic>
        <p:nvPicPr>
          <p:cNvPr id="6" name="Picture 5"/>
          <p:cNvPicPr/>
          <p:nvPr/>
        </p:nvPicPr>
        <p:blipFill>
          <a:blip r:embed="rId3" cstate="print"/>
          <a:srcRect l="3046" t="4054" r="6091" b="4054"/>
          <a:stretch>
            <a:fillRect/>
          </a:stretch>
        </p:blipFill>
        <p:spPr bwMode="auto">
          <a:xfrm>
            <a:off x="1189982" y="2446163"/>
            <a:ext cx="3877317" cy="3220995"/>
          </a:xfrm>
          <a:prstGeom prst="rect">
            <a:avLst/>
          </a:prstGeom>
          <a:noFill/>
          <a:ln w="9525">
            <a:noFill/>
            <a:miter lim="800000"/>
            <a:headEnd/>
            <a:tailEnd/>
          </a:ln>
        </p:spPr>
      </p:pic>
      <p:sp>
        <p:nvSpPr>
          <p:cNvPr id="8" name="TextBox 7"/>
          <p:cNvSpPr txBox="1"/>
          <p:nvPr/>
        </p:nvSpPr>
        <p:spPr>
          <a:xfrm>
            <a:off x="4191001" y="3048000"/>
            <a:ext cx="1295400" cy="369332"/>
          </a:xfrm>
          <a:prstGeom prst="rect">
            <a:avLst/>
          </a:prstGeom>
          <a:noFill/>
        </p:spPr>
        <p:txBody>
          <a:bodyPr wrap="square" rtlCol="0">
            <a:spAutoFit/>
          </a:bodyPr>
          <a:lstStyle/>
          <a:p>
            <a:r>
              <a:rPr lang="en-US" dirty="0">
                <a:solidFill>
                  <a:prstClr val="black"/>
                </a:solidFill>
              </a:rPr>
              <a:t>nucleus</a:t>
            </a:r>
          </a:p>
        </p:txBody>
      </p:sp>
      <p:cxnSp>
        <p:nvCxnSpPr>
          <p:cNvPr id="10" name="Straight Arrow Connector 9"/>
          <p:cNvCxnSpPr>
            <a:stCxn id="8" idx="1"/>
          </p:cNvCxnSpPr>
          <p:nvPr/>
        </p:nvCxnSpPr>
        <p:spPr>
          <a:xfrm flipH="1">
            <a:off x="2400301" y="3232666"/>
            <a:ext cx="1790700" cy="439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382039" y="5747586"/>
            <a:ext cx="1720702" cy="338554"/>
          </a:xfrm>
          <a:prstGeom prst="rect">
            <a:avLst/>
          </a:prstGeom>
          <a:noFill/>
        </p:spPr>
        <p:txBody>
          <a:bodyPr wrap="square" rtlCol="0">
            <a:spAutoFit/>
          </a:bodyPr>
          <a:lstStyle/>
          <a:p>
            <a:r>
              <a:rPr lang="en-US" sz="1600" dirty="0">
                <a:solidFill>
                  <a:prstClr val="black"/>
                </a:solidFill>
              </a:rPr>
              <a:t>Axon terminal</a:t>
            </a:r>
          </a:p>
        </p:txBody>
      </p:sp>
      <p:cxnSp>
        <p:nvCxnSpPr>
          <p:cNvPr id="14" name="Straight Arrow Connector 13"/>
          <p:cNvCxnSpPr/>
          <p:nvPr/>
        </p:nvCxnSpPr>
        <p:spPr>
          <a:xfrm flipV="1">
            <a:off x="4111254" y="5667158"/>
            <a:ext cx="177210" cy="1692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71600" y="1371600"/>
            <a:ext cx="6705600" cy="923330"/>
          </a:xfrm>
          <a:prstGeom prst="rect">
            <a:avLst/>
          </a:prstGeom>
          <a:noFill/>
        </p:spPr>
        <p:txBody>
          <a:bodyPr wrap="square" rtlCol="0">
            <a:spAutoFit/>
          </a:bodyPr>
          <a:lstStyle/>
          <a:p>
            <a:r>
              <a:rPr lang="en-US" dirty="0">
                <a:solidFill>
                  <a:srgbClr val="7030A0"/>
                </a:solidFill>
              </a:rPr>
              <a:t>“Even the best computer doesn't know it exists.”</a:t>
            </a:r>
          </a:p>
          <a:p>
            <a:r>
              <a:rPr lang="en-US" dirty="0">
                <a:solidFill>
                  <a:srgbClr val="7030A0"/>
                </a:solidFill>
              </a:rPr>
              <a:t>         Agree?</a:t>
            </a:r>
          </a:p>
          <a:p>
            <a:endParaRPr lang="en-US" dirty="0">
              <a:solidFill>
                <a:prstClr val="black"/>
              </a:solidFill>
            </a:endParaRPr>
          </a:p>
        </p:txBody>
      </p:sp>
      <p:pic>
        <p:nvPicPr>
          <p:cNvPr id="1945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074" t="24776" r="26473" b="536"/>
          <a:stretch/>
        </p:blipFill>
        <p:spPr bwMode="auto">
          <a:xfrm>
            <a:off x="5566144" y="3581400"/>
            <a:ext cx="3157870" cy="197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5152659"/>
            <a:ext cx="2011680" cy="1528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971826"/>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smtClean="0">
                <a:solidFill>
                  <a:schemeClr val="tx2">
                    <a:lumMod val="60000"/>
                    <a:lumOff val="40000"/>
                  </a:schemeClr>
                </a:solidFill>
                <a:effectLst/>
                <a:ea typeface="Calibri"/>
              </a:rPr>
              <a:t>If consciousness is linked to the laws of the universe……</a:t>
            </a:r>
            <a:endParaRPr lang="en-US" sz="2800" b="1" dirty="0">
              <a:solidFill>
                <a:schemeClr val="tx2">
                  <a:lumMod val="60000"/>
                  <a:lumOff val="40000"/>
                </a:schemeClr>
              </a:solidFill>
            </a:endParaRPr>
          </a:p>
        </p:txBody>
      </p:sp>
      <p:sp>
        <p:nvSpPr>
          <p:cNvPr id="5" name="TextBox 4"/>
          <p:cNvSpPr txBox="1"/>
          <p:nvPr/>
        </p:nvSpPr>
        <p:spPr>
          <a:xfrm>
            <a:off x="3429000" y="1828800"/>
            <a:ext cx="5486400" cy="1323439"/>
          </a:xfrm>
          <a:prstGeom prst="rect">
            <a:avLst/>
          </a:prstGeom>
          <a:noFill/>
        </p:spPr>
        <p:txBody>
          <a:bodyPr wrap="square" rtlCol="0">
            <a:spAutoFit/>
          </a:bodyPr>
          <a:lstStyle/>
          <a:p>
            <a:r>
              <a:rPr lang="en-US" sz="2000" dirty="0">
                <a:solidFill>
                  <a:srgbClr val="ACCBF9">
                    <a:lumMod val="25000"/>
                  </a:srgbClr>
                </a:solidFill>
              </a:rPr>
              <a:t>“…conscious experience is intrinsically connected  to the fine-scale structure  of space–time geometry,   and that consciousness could be deeply related to the operation of the laws of the universe.”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3886200"/>
            <a:ext cx="5395632" cy="2717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086" y="1742539"/>
            <a:ext cx="2819400" cy="2819400"/>
          </a:xfrm>
          <a:prstGeom prst="rect">
            <a:avLst/>
          </a:prstGeom>
        </p:spPr>
      </p:pic>
    </p:spTree>
    <p:extLst>
      <p:ext uri="{BB962C8B-B14F-4D97-AF65-F5344CB8AC3E}">
        <p14:creationId xmlns:p14="http://schemas.microsoft.com/office/powerpoint/2010/main" val="8593916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066800"/>
            <a:ext cx="257175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75602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sp>
        <p:nvSpPr>
          <p:cNvPr id="3" name="Text Placeholder 2"/>
          <p:cNvSpPr>
            <a:spLocks noGrp="1"/>
          </p:cNvSpPr>
          <p:nvPr>
            <p:ph type="body" idx="1"/>
          </p:nvPr>
        </p:nvSpPr>
        <p:spPr/>
        <p:txBody>
          <a:bodyPr>
            <a:normAutofit/>
          </a:bodyPr>
          <a:lstStyle/>
          <a:p>
            <a:r>
              <a:rPr lang="en-US" sz="3600" b="1" dirty="0" smtClean="0">
                <a:latin typeface="Adobe Myungjo Std M" pitchFamily="18" charset="-128"/>
                <a:ea typeface="Adobe Myungjo Std M" pitchFamily="18" charset="-128"/>
              </a:rPr>
              <a:t>Pirates and Dualism</a:t>
            </a:r>
            <a:endParaRPr lang="en-US" sz="3600" b="1" dirty="0">
              <a:latin typeface="Adobe Myungjo Std M" pitchFamily="18" charset="-128"/>
              <a:ea typeface="Adobe Myungjo Std M" pitchFamily="18" charset="-128"/>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976" y="3810000"/>
            <a:ext cx="2582863" cy="254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895600"/>
            <a:ext cx="2811463"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15489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0"/>
            <a:ext cx="7924800" cy="1143000"/>
          </a:xfrm>
        </p:spPr>
        <p:txBody>
          <a:bodyPr>
            <a:normAutofit fontScale="90000"/>
          </a:bodyPr>
          <a:lstStyle/>
          <a:p>
            <a:pPr algn="ctr"/>
            <a:r>
              <a:rPr lang="en-US" sz="3200" dirty="0" smtClean="0"/>
              <a:t/>
            </a:r>
            <a:br>
              <a:rPr lang="en-US" sz="3200" dirty="0" smtClean="0"/>
            </a:br>
            <a:r>
              <a:rPr lang="en-US" sz="3200" dirty="0" smtClean="0"/>
              <a:t/>
            </a:r>
            <a:br>
              <a:rPr lang="en-US" sz="3200" dirty="0" smtClean="0"/>
            </a:br>
            <a:endParaRPr lang="en-US" sz="3200" dirty="0"/>
          </a:p>
        </p:txBody>
      </p:sp>
      <p:sp>
        <p:nvSpPr>
          <p:cNvPr id="3" name="Subtitle 2"/>
          <p:cNvSpPr>
            <a:spLocks noGrp="1"/>
          </p:cNvSpPr>
          <p:nvPr>
            <p:ph type="subTitle" idx="1"/>
          </p:nvPr>
        </p:nvSpPr>
        <p:spPr>
          <a:xfrm>
            <a:off x="3429000" y="838200"/>
            <a:ext cx="5334000" cy="4800600"/>
          </a:xfrm>
        </p:spPr>
        <p:txBody>
          <a:bodyPr>
            <a:normAutofit fontScale="92500" lnSpcReduction="20000"/>
          </a:bodyPr>
          <a:lstStyle/>
          <a:p>
            <a:r>
              <a:rPr lang="en-US" sz="2400" dirty="0" smtClean="0">
                <a:solidFill>
                  <a:srgbClr val="0070C0"/>
                </a:solidFill>
                <a:cs typeface="Arial" pitchFamily="34" charset="0"/>
              </a:rPr>
              <a:t>“You have been entrusted with the care and feeding of the most extraordinary and complex creation in the universe. </a:t>
            </a:r>
          </a:p>
          <a:p>
            <a:pPr algn="l"/>
            <a:r>
              <a:rPr lang="en-US" sz="2400" dirty="0" smtClean="0">
                <a:solidFill>
                  <a:srgbClr val="0070C0"/>
                </a:solidFill>
                <a:cs typeface="Arial" pitchFamily="34" charset="0"/>
              </a:rPr>
              <a:t> </a:t>
            </a:r>
          </a:p>
          <a:p>
            <a:pPr algn="l"/>
            <a:r>
              <a:rPr lang="en-US" sz="2400" dirty="0" smtClean="0">
                <a:solidFill>
                  <a:srgbClr val="0070C0"/>
                </a:solidFill>
                <a:cs typeface="Arial" pitchFamily="34" charset="0"/>
              </a:rPr>
              <a:t>Home to your mind and personality,  your brain houses your cherished memories and future hopes.  </a:t>
            </a:r>
          </a:p>
          <a:p>
            <a:pPr algn="l"/>
            <a:endParaRPr lang="en-US" sz="2400" dirty="0" smtClean="0">
              <a:solidFill>
                <a:srgbClr val="0070C0"/>
              </a:solidFill>
              <a:cs typeface="Arial" pitchFamily="34" charset="0"/>
            </a:endParaRPr>
          </a:p>
          <a:p>
            <a:pPr algn="l"/>
            <a:r>
              <a:rPr lang="en-US" sz="2400" dirty="0" smtClean="0">
                <a:solidFill>
                  <a:srgbClr val="0070C0"/>
                </a:solidFill>
                <a:cs typeface="Arial" pitchFamily="34" charset="0"/>
              </a:rPr>
              <a:t>It orchestrates the symphony of consciousness that gives you purpose and passion, motion and emotion.”</a:t>
            </a:r>
          </a:p>
          <a:p>
            <a:pPr algn="l"/>
            <a:endParaRPr lang="en-US" dirty="0" smtClean="0">
              <a:solidFill>
                <a:srgbClr val="0070C0"/>
              </a:solidFill>
              <a:latin typeface="Arial" pitchFamily="34" charset="0"/>
              <a:cs typeface="Arial" pitchFamily="34" charset="0"/>
            </a:endParaRPr>
          </a:p>
          <a:p>
            <a:pPr algn="l"/>
            <a:endParaRPr lang="en-US" dirty="0" smtClean="0">
              <a:solidFill>
                <a:srgbClr val="0070C0"/>
              </a:solidFill>
              <a:latin typeface="Arial" pitchFamily="34" charset="0"/>
              <a:cs typeface="Arial" pitchFamily="34" charset="0"/>
            </a:endParaRPr>
          </a:p>
          <a:p>
            <a:pPr algn="l"/>
            <a:r>
              <a:rPr lang="en-US" i="1" dirty="0" smtClean="0">
                <a:solidFill>
                  <a:srgbClr val="0070C0"/>
                </a:solidFill>
                <a:cs typeface="Arial" pitchFamily="34" charset="0"/>
              </a:rPr>
              <a:t>But what do you really know about it ?</a:t>
            </a:r>
          </a:p>
          <a:p>
            <a:pPr algn="l"/>
            <a:endParaRPr lang="en-US" dirty="0" smtClean="0">
              <a:solidFill>
                <a:srgbClr val="0070C0"/>
              </a:solidFill>
              <a:latin typeface="Arial" pitchFamily="34" charset="0"/>
              <a:cs typeface="Arial" pitchFamily="34" charset="0"/>
            </a:endParaRPr>
          </a:p>
          <a:p>
            <a:pPr algn="l"/>
            <a:endParaRPr lang="en-US" dirty="0" smtClean="0">
              <a:solidFill>
                <a:srgbClr val="0070C0"/>
              </a:solidFill>
              <a:latin typeface="Arial" pitchFamily="34" charset="0"/>
              <a:cs typeface="Arial" pitchFamily="34" charset="0"/>
            </a:endParaRPr>
          </a:p>
          <a:p>
            <a:endParaRPr lang="en-US" dirty="0" smtClean="0">
              <a:solidFill>
                <a:schemeClr val="accent6">
                  <a:lumMod val="75000"/>
                </a:schemeClr>
              </a:solidFill>
            </a:endParaRPr>
          </a:p>
          <a:p>
            <a:endParaRPr lang="en-US" dirty="0">
              <a:solidFill>
                <a:schemeClr val="accent6">
                  <a:lumMod val="75000"/>
                </a:schemeClr>
              </a:solidFill>
            </a:endParaRPr>
          </a:p>
        </p:txBody>
      </p:sp>
      <p:pic>
        <p:nvPicPr>
          <p:cNvPr id="5" name="Picture 4" descr="fmri.jpeg"/>
          <p:cNvPicPr>
            <a:picLocks noChangeAspect="1"/>
          </p:cNvPicPr>
          <p:nvPr/>
        </p:nvPicPr>
        <p:blipFill>
          <a:blip r:embed="rId3" cstate="print"/>
          <a:stretch>
            <a:fillRect/>
          </a:stretch>
        </p:blipFill>
        <p:spPr>
          <a:xfrm>
            <a:off x="685800" y="1219200"/>
            <a:ext cx="2286000" cy="1371600"/>
          </a:xfrm>
          <a:prstGeom prst="rect">
            <a:avLst/>
          </a:prstGeom>
        </p:spPr>
      </p:pic>
      <p:pic>
        <p:nvPicPr>
          <p:cNvPr id="6" name="Picture 5" descr="subconscious.jpeg"/>
          <p:cNvPicPr>
            <a:picLocks noChangeAspect="1"/>
          </p:cNvPicPr>
          <p:nvPr/>
        </p:nvPicPr>
        <p:blipFill>
          <a:blip r:embed="rId4" cstate="print"/>
          <a:stretch>
            <a:fillRect/>
          </a:stretch>
        </p:blipFill>
        <p:spPr>
          <a:xfrm>
            <a:off x="1524000" y="2590800"/>
            <a:ext cx="1836964" cy="1828800"/>
          </a:xfrm>
          <a:prstGeom prst="rect">
            <a:avLst/>
          </a:prstGeom>
        </p:spPr>
      </p:pic>
      <p:sp>
        <p:nvSpPr>
          <p:cNvPr id="8" name="Rectangle 7"/>
          <p:cNvSpPr/>
          <p:nvPr/>
        </p:nvSpPr>
        <p:spPr>
          <a:xfrm>
            <a:off x="3429000" y="6019800"/>
            <a:ext cx="5257800" cy="338554"/>
          </a:xfrm>
          <a:prstGeom prst="rect">
            <a:avLst/>
          </a:prstGeom>
        </p:spPr>
        <p:txBody>
          <a:bodyPr wrap="square">
            <a:spAutoFit/>
          </a:bodyPr>
          <a:lstStyle/>
          <a:p>
            <a:r>
              <a:rPr lang="en-US" sz="1600" dirty="0">
                <a:solidFill>
                  <a:srgbClr val="0070C0"/>
                </a:solidFill>
                <a:latin typeface="Arial" pitchFamily="34" charset="0"/>
                <a:cs typeface="Arial" pitchFamily="34" charset="0"/>
              </a:rPr>
              <a:t>(Quote from Franklin Institute for Science Learning)</a:t>
            </a:r>
            <a:endParaRPr lang="en-US" dirty="0">
              <a:solidFill>
                <a:prstClr val="black"/>
              </a:solidFill>
            </a:endParaRPr>
          </a:p>
        </p:txBody>
      </p:sp>
    </p:spTree>
    <p:extLst>
      <p:ext uri="{BB962C8B-B14F-4D97-AF65-F5344CB8AC3E}">
        <p14:creationId xmlns:p14="http://schemas.microsoft.com/office/powerpoint/2010/main" val="388465368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345" y="1981200"/>
            <a:ext cx="4232627"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326931" y="5181600"/>
            <a:ext cx="6769674" cy="1384995"/>
          </a:xfrm>
          <a:prstGeom prst="rect">
            <a:avLst/>
          </a:prstGeom>
          <a:noFill/>
        </p:spPr>
        <p:txBody>
          <a:bodyPr wrap="none" rtlCol="0">
            <a:spAutoFit/>
          </a:bodyPr>
          <a:lstStyle/>
          <a:p>
            <a:r>
              <a:rPr lang="en-US" sz="2800" dirty="0">
                <a:solidFill>
                  <a:srgbClr val="297FD5">
                    <a:lumMod val="50000"/>
                  </a:srgbClr>
                </a:solidFill>
              </a:rPr>
              <a:t>Make some notes, share with your neighbors:</a:t>
            </a:r>
          </a:p>
          <a:p>
            <a:r>
              <a:rPr lang="en-US" sz="2800" dirty="0">
                <a:solidFill>
                  <a:srgbClr val="297FD5">
                    <a:lumMod val="50000"/>
                  </a:srgbClr>
                </a:solidFill>
              </a:rPr>
              <a:t>What is mind? Does it have parts</a:t>
            </a:r>
            <a:r>
              <a:rPr lang="en-US" sz="2800" dirty="0" smtClean="0">
                <a:solidFill>
                  <a:srgbClr val="297FD5">
                    <a:lumMod val="50000"/>
                  </a:srgbClr>
                </a:solidFill>
              </a:rPr>
              <a:t>? Is mind </a:t>
            </a:r>
          </a:p>
          <a:p>
            <a:r>
              <a:rPr lang="en-US" sz="2800" dirty="0" smtClean="0">
                <a:solidFill>
                  <a:srgbClr val="297FD5">
                    <a:lumMod val="50000"/>
                  </a:srgbClr>
                </a:solidFill>
              </a:rPr>
              <a:t>different from the brain?</a:t>
            </a:r>
            <a:endParaRPr lang="en-US" sz="2800" dirty="0">
              <a:solidFill>
                <a:srgbClr val="297FD5">
                  <a:lumMod val="50000"/>
                </a:srgbClr>
              </a:solidFill>
            </a:endParaRPr>
          </a:p>
        </p:txBody>
      </p:sp>
    </p:spTree>
    <p:extLst>
      <p:ext uri="{BB962C8B-B14F-4D97-AF65-F5344CB8AC3E}">
        <p14:creationId xmlns:p14="http://schemas.microsoft.com/office/powerpoint/2010/main" val="1271972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295400" y="1143000"/>
            <a:ext cx="7498080" cy="381000"/>
          </a:xfrm>
        </p:spPr>
        <p:txBody>
          <a:bodyPr>
            <a:noAutofit/>
          </a:bodyPr>
          <a:lstStyle/>
          <a:p>
            <a:r>
              <a:rPr lang="en-US" sz="3600" dirty="0" smtClean="0">
                <a:solidFill>
                  <a:srgbClr val="0070C0"/>
                </a:solidFill>
                <a:effectLst>
                  <a:outerShdw blurRad="38100" dist="38100" dir="2700000" algn="tl">
                    <a:srgbClr val="000000">
                      <a:alpha val="43137"/>
                    </a:srgbClr>
                  </a:outerShdw>
                </a:effectLst>
                <a:cs typeface="Arial" pitchFamily="34" charset="0"/>
              </a:rPr>
              <a:t>What is the Mind?</a:t>
            </a:r>
            <a:br>
              <a:rPr lang="en-US" sz="3600" dirty="0" smtClean="0">
                <a:solidFill>
                  <a:srgbClr val="0070C0"/>
                </a:solidFill>
                <a:effectLst>
                  <a:outerShdw blurRad="38100" dist="38100" dir="2700000" algn="tl">
                    <a:srgbClr val="000000">
                      <a:alpha val="43137"/>
                    </a:srgbClr>
                  </a:outerShdw>
                </a:effectLst>
                <a:cs typeface="Arial" pitchFamily="34" charset="0"/>
              </a:rPr>
            </a:br>
            <a:endParaRPr lang="en-US" sz="3600" dirty="0">
              <a:solidFill>
                <a:srgbClr val="0070C0"/>
              </a:solidFill>
              <a:effectLst>
                <a:outerShdw blurRad="38100" dist="38100" dir="2700000" algn="tl">
                  <a:srgbClr val="000000">
                    <a:alpha val="43137"/>
                  </a:srgbClr>
                </a:outerShdw>
              </a:effectLst>
            </a:endParaRPr>
          </a:p>
        </p:txBody>
      </p:sp>
      <p:sp>
        <p:nvSpPr>
          <p:cNvPr id="3" name="Subtitle 2"/>
          <p:cNvSpPr>
            <a:spLocks noGrp="1"/>
          </p:cNvSpPr>
          <p:nvPr>
            <p:ph idx="1"/>
          </p:nvPr>
        </p:nvSpPr>
        <p:spPr>
          <a:xfrm>
            <a:off x="1447800" y="1524000"/>
            <a:ext cx="7315200" cy="4343400"/>
          </a:xfrm>
        </p:spPr>
        <p:txBody>
          <a:bodyPr>
            <a:normAutofit/>
          </a:bodyPr>
          <a:lstStyle/>
          <a:p>
            <a:pPr algn="l">
              <a:buNone/>
            </a:pPr>
            <a:endParaRPr lang="en-US" sz="2000" dirty="0" smtClean="0">
              <a:solidFill>
                <a:srgbClr val="0070C0"/>
              </a:solidFill>
              <a:latin typeface="Arial" pitchFamily="34" charset="0"/>
              <a:cs typeface="Arial" pitchFamily="34" charset="0"/>
            </a:endParaRPr>
          </a:p>
          <a:p>
            <a:pPr algn="l">
              <a:buNone/>
            </a:pPr>
            <a:r>
              <a:rPr lang="en-US" sz="2000" dirty="0" smtClean="0">
                <a:solidFill>
                  <a:srgbClr val="0070C0"/>
                </a:solidFill>
                <a:latin typeface="Arial" pitchFamily="34" charset="0"/>
                <a:cs typeface="Arial" pitchFamily="34" charset="0"/>
              </a:rPr>
              <a:t> </a:t>
            </a:r>
          </a:p>
          <a:p>
            <a:pPr lvl="1">
              <a:buFont typeface="Arial" pitchFamily="34" charset="0"/>
              <a:buChar char="•"/>
            </a:pPr>
            <a:r>
              <a:rPr lang="en-US" sz="2000" dirty="0" smtClean="0">
                <a:solidFill>
                  <a:srgbClr val="0070C0"/>
                </a:solidFill>
                <a:latin typeface="Arial" pitchFamily="34" charset="0"/>
                <a:cs typeface="Arial" pitchFamily="34" charset="0"/>
              </a:rPr>
              <a:t>  </a:t>
            </a:r>
            <a:r>
              <a:rPr lang="en-US" sz="2000" dirty="0">
                <a:solidFill>
                  <a:srgbClr val="0070C0"/>
                </a:solidFill>
                <a:latin typeface="Arial" pitchFamily="34" charset="0"/>
                <a:cs typeface="Arial" pitchFamily="34" charset="0"/>
              </a:rPr>
              <a:t>How does the mind relate to the brain, </a:t>
            </a:r>
            <a:r>
              <a:rPr lang="en-US" sz="2000" dirty="0" smtClean="0">
                <a:solidFill>
                  <a:srgbClr val="0070C0"/>
                </a:solidFill>
                <a:latin typeface="Arial" pitchFamily="34" charset="0"/>
                <a:cs typeface="Arial" pitchFamily="34" charset="0"/>
              </a:rPr>
              <a:t>and </a:t>
            </a:r>
            <a:r>
              <a:rPr lang="en-US" sz="2000" dirty="0">
                <a:solidFill>
                  <a:srgbClr val="0070C0"/>
                </a:solidFill>
                <a:latin typeface="Arial" pitchFamily="34" charset="0"/>
                <a:cs typeface="Arial" pitchFamily="34" charset="0"/>
              </a:rPr>
              <a:t>body?</a:t>
            </a:r>
          </a:p>
          <a:p>
            <a:pPr lvl="1" algn="l">
              <a:buFont typeface="Arial" pitchFamily="34" charset="0"/>
              <a:buChar char="•"/>
            </a:pPr>
            <a:r>
              <a:rPr lang="en-US" sz="2000" dirty="0" smtClean="0">
                <a:solidFill>
                  <a:srgbClr val="0070C0"/>
                </a:solidFill>
                <a:latin typeface="Arial" pitchFamily="34" charset="0"/>
                <a:cs typeface="Arial" pitchFamily="34" charset="0"/>
              </a:rPr>
              <a:t>  What is a mind like?</a:t>
            </a:r>
          </a:p>
          <a:p>
            <a:pPr lvl="1" algn="l">
              <a:buFont typeface="Arial" pitchFamily="34" charset="0"/>
              <a:buChar char="•"/>
            </a:pPr>
            <a:r>
              <a:rPr lang="en-US" sz="2000" dirty="0" smtClean="0">
                <a:solidFill>
                  <a:srgbClr val="0070C0"/>
                </a:solidFill>
                <a:latin typeface="Arial" pitchFamily="34" charset="0"/>
                <a:cs typeface="Arial" pitchFamily="34" charset="0"/>
              </a:rPr>
              <a:t>  What are the properties or characteristics?</a:t>
            </a:r>
          </a:p>
          <a:p>
            <a:pPr lvl="1" algn="l">
              <a:buFont typeface="Arial" pitchFamily="34" charset="0"/>
              <a:buChar char="•"/>
            </a:pPr>
            <a:r>
              <a:rPr lang="en-US" sz="2000" dirty="0" smtClean="0">
                <a:solidFill>
                  <a:srgbClr val="0070C0"/>
                </a:solidFill>
                <a:latin typeface="Arial" pitchFamily="34" charset="0"/>
                <a:cs typeface="Arial" pitchFamily="34" charset="0"/>
              </a:rPr>
              <a:t>  Do minds have parts? </a:t>
            </a:r>
          </a:p>
          <a:p>
            <a:pPr lvl="1" algn="l">
              <a:buFont typeface="Arial" pitchFamily="34" charset="0"/>
              <a:buChar char="•"/>
            </a:pPr>
            <a:r>
              <a:rPr lang="en-US" sz="2000" dirty="0" smtClean="0">
                <a:solidFill>
                  <a:srgbClr val="0070C0"/>
                </a:solidFill>
                <a:latin typeface="Arial" pitchFamily="34" charset="0"/>
                <a:cs typeface="Arial" pitchFamily="34" charset="0"/>
              </a:rPr>
              <a:t>  If so, how would you describe them?</a:t>
            </a:r>
          </a:p>
          <a:p>
            <a:pPr lvl="1" algn="l">
              <a:buFont typeface="Arial" pitchFamily="34" charset="0"/>
              <a:buChar char="•"/>
            </a:pPr>
            <a:r>
              <a:rPr lang="en-US" sz="2000" dirty="0" smtClean="0">
                <a:solidFill>
                  <a:srgbClr val="0070C0"/>
                </a:solidFill>
                <a:latin typeface="Arial" pitchFamily="34" charset="0"/>
                <a:cs typeface="Arial" pitchFamily="34" charset="0"/>
              </a:rPr>
              <a:t>  Is mind different from the brain?</a:t>
            </a:r>
          </a:p>
          <a:p>
            <a:pPr lvl="1" algn="l">
              <a:buFont typeface="Arial" pitchFamily="34" charset="0"/>
              <a:buChar char="•"/>
            </a:pPr>
            <a:r>
              <a:rPr lang="en-US" sz="2000" dirty="0" smtClean="0">
                <a:solidFill>
                  <a:srgbClr val="0070C0"/>
                </a:solidFill>
                <a:latin typeface="Arial" pitchFamily="34" charset="0"/>
                <a:cs typeface="Arial" pitchFamily="34" charset="0"/>
              </a:rPr>
              <a:t>  Where does it start, where does it end?</a:t>
            </a:r>
          </a:p>
          <a:p>
            <a:pPr algn="l"/>
            <a:endParaRPr lang="en-US" dirty="0"/>
          </a:p>
        </p:txBody>
      </p:sp>
      <p:pic>
        <p:nvPicPr>
          <p:cNvPr id="5" name="Picture 4" descr="consciousness image.jpeg"/>
          <p:cNvPicPr>
            <a:picLocks noChangeAspect="1"/>
          </p:cNvPicPr>
          <p:nvPr/>
        </p:nvPicPr>
        <p:blipFill>
          <a:blip r:embed="rId3" cstate="print"/>
          <a:stretch>
            <a:fillRect/>
          </a:stretch>
        </p:blipFill>
        <p:spPr>
          <a:xfrm>
            <a:off x="6789420" y="5105400"/>
            <a:ext cx="2125980" cy="1371600"/>
          </a:xfrm>
          <a:prstGeom prst="rect">
            <a:avLst/>
          </a:prstGeom>
        </p:spPr>
      </p:pic>
    </p:spTree>
    <p:extLst>
      <p:ext uri="{BB962C8B-B14F-4D97-AF65-F5344CB8AC3E}">
        <p14:creationId xmlns:p14="http://schemas.microsoft.com/office/powerpoint/2010/main" val="11835022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13800000" scaled="0"/>
        </a:gra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715" t="16002" r="34427" b="5142"/>
          <a:stretch/>
        </p:blipFill>
        <p:spPr bwMode="auto">
          <a:xfrm>
            <a:off x="1371600" y="4343400"/>
            <a:ext cx="2057400"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a:xfrm>
            <a:off x="1072116" y="3177575"/>
            <a:ext cx="2857500" cy="1066800"/>
          </a:xfrm>
        </p:spPr>
        <p:txBody>
          <a:bodyPr/>
          <a:lstStyle/>
          <a:p>
            <a:r>
              <a:rPr lang="en-US" dirty="0" smtClean="0">
                <a:solidFill>
                  <a:srgbClr val="CCCCFF"/>
                </a:solidFill>
              </a:rPr>
              <a:t>Who is the real </a:t>
            </a:r>
            <a:br>
              <a:rPr lang="en-US" dirty="0" smtClean="0">
                <a:solidFill>
                  <a:srgbClr val="CCCCFF"/>
                </a:solidFill>
              </a:rPr>
            </a:br>
            <a:r>
              <a:rPr lang="en-US" dirty="0" smtClean="0">
                <a:solidFill>
                  <a:srgbClr val="CCCCFF"/>
                </a:solidFill>
              </a:rPr>
              <a:t>Jake Sully?</a:t>
            </a:r>
            <a:endParaRPr lang="en-US" dirty="0">
              <a:solidFill>
                <a:srgbClr val="CCCCFF"/>
              </a:solidFill>
            </a:endParaRP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46" r="-5746"/>
          <a:stretch/>
        </p:blipFill>
        <p:spPr bwMode="auto">
          <a:xfrm>
            <a:off x="381000" y="381004"/>
            <a:ext cx="3543300" cy="2796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4495800"/>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267200" y="228604"/>
            <a:ext cx="4800601" cy="4585871"/>
          </a:xfrm>
          <a:prstGeom prst="rect">
            <a:avLst/>
          </a:prstGeom>
          <a:noFill/>
        </p:spPr>
        <p:txBody>
          <a:bodyPr wrap="square" rtlCol="0">
            <a:spAutoFit/>
          </a:bodyPr>
          <a:lstStyle/>
          <a:p>
            <a:r>
              <a:rPr lang="en-US" dirty="0">
                <a:solidFill>
                  <a:srgbClr val="CCCCFF"/>
                </a:solidFill>
              </a:rPr>
              <a:t>Critical Thinking Questions:</a:t>
            </a:r>
          </a:p>
          <a:p>
            <a:r>
              <a:rPr lang="en-US" sz="2000" dirty="0">
                <a:solidFill>
                  <a:srgbClr val="CCCCFF"/>
                </a:solidFill>
              </a:rPr>
              <a:t>is the mind part of the brain and body?  </a:t>
            </a:r>
          </a:p>
          <a:p>
            <a:r>
              <a:rPr lang="en-US" sz="2000" dirty="0">
                <a:solidFill>
                  <a:srgbClr val="CCCCFF"/>
                </a:solidFill>
              </a:rPr>
              <a:t>If they are distinct,  how do they interact? </a:t>
            </a:r>
          </a:p>
          <a:p>
            <a:endParaRPr lang="en-US" sz="2000" dirty="0">
              <a:solidFill>
                <a:srgbClr val="CCCCFF"/>
              </a:solidFill>
            </a:endParaRPr>
          </a:p>
          <a:p>
            <a:r>
              <a:rPr lang="en-US" sz="2000" dirty="0">
                <a:solidFill>
                  <a:srgbClr val="CCCCFF"/>
                </a:solidFill>
              </a:rPr>
              <a:t>Does the answer change the way we learn, engineer robots or design tech? Should robots have the same rights as humans?</a:t>
            </a:r>
          </a:p>
          <a:p>
            <a:endParaRPr lang="en-US" dirty="0">
              <a:solidFill>
                <a:srgbClr val="CCCCFF"/>
              </a:solidFill>
            </a:endParaRPr>
          </a:p>
          <a:p>
            <a:r>
              <a:rPr lang="en-US" sz="2000" dirty="0">
                <a:solidFill>
                  <a:srgbClr val="CCCCFF"/>
                </a:solidFill>
              </a:rPr>
              <a:t>In what ways does this change or affect identity and the idea of who you are and how you got to be that way?</a:t>
            </a:r>
          </a:p>
          <a:p>
            <a:endParaRPr lang="en-US" dirty="0">
              <a:solidFill>
                <a:srgbClr val="CCCCFF"/>
              </a:solidFill>
            </a:endParaRPr>
          </a:p>
          <a:p>
            <a:r>
              <a:rPr lang="en-US" sz="2000" dirty="0">
                <a:solidFill>
                  <a:srgbClr val="CCCCFF"/>
                </a:solidFill>
              </a:rPr>
              <a:t>How vast is the mind? </a:t>
            </a:r>
          </a:p>
          <a:p>
            <a:r>
              <a:rPr lang="en-US" sz="2000" dirty="0">
                <a:solidFill>
                  <a:srgbClr val="CCCCFF"/>
                </a:solidFill>
              </a:rPr>
              <a:t>Is there a collective mind?</a:t>
            </a:r>
          </a:p>
          <a:p>
            <a:endParaRPr lang="en-US" dirty="0">
              <a:solidFill>
                <a:srgbClr val="CCCCFF"/>
              </a:solidFill>
            </a:endParaRPr>
          </a:p>
        </p:txBody>
      </p:sp>
    </p:spTree>
    <p:extLst>
      <p:ext uri="{BB962C8B-B14F-4D97-AF65-F5344CB8AC3E}">
        <p14:creationId xmlns:p14="http://schemas.microsoft.com/office/powerpoint/2010/main" val="29226632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457200" y="0"/>
            <a:ext cx="3810000" cy="1162050"/>
          </a:xfrm>
        </p:spPr>
        <p:txBody>
          <a:bodyPr>
            <a:normAutofit/>
          </a:bodyPr>
          <a:lstStyle/>
          <a:p>
            <a:r>
              <a:rPr lang="en-US" sz="2800" dirty="0" smtClean="0">
                <a:solidFill>
                  <a:srgbClr val="002060"/>
                </a:solidFill>
              </a:rPr>
              <a:t>properties</a:t>
            </a:r>
            <a:endParaRPr lang="en-US" sz="2400" dirty="0">
              <a:solidFill>
                <a:srgbClr val="002060"/>
              </a:solidFill>
            </a:endParaRPr>
          </a:p>
        </p:txBody>
      </p:sp>
      <p:pic>
        <p:nvPicPr>
          <p:cNvPr id="4" name="Picture 14" descr="http://www.philosophy-index.com/philosophy/mind/property-dualism.jpg"/>
          <p:cNvPicPr>
            <a:picLocks noChangeAspect="1" noChangeArrowheads="1"/>
          </p:cNvPicPr>
          <p:nvPr/>
        </p:nvPicPr>
        <p:blipFill>
          <a:blip r:embed="rId2" cstate="print"/>
          <a:srcRect b="2857"/>
          <a:stretch>
            <a:fillRect/>
          </a:stretch>
        </p:blipFill>
        <p:spPr bwMode="auto">
          <a:xfrm>
            <a:off x="762000" y="1524000"/>
            <a:ext cx="4267200" cy="4352520"/>
          </a:xfrm>
          <a:prstGeom prst="rect">
            <a:avLst/>
          </a:prstGeom>
          <a:noFill/>
        </p:spPr>
      </p:pic>
      <p:sp>
        <p:nvSpPr>
          <p:cNvPr id="6" name="TextBox 5"/>
          <p:cNvSpPr txBox="1"/>
          <p:nvPr/>
        </p:nvSpPr>
        <p:spPr>
          <a:xfrm>
            <a:off x="5257800" y="1981202"/>
            <a:ext cx="3886200" cy="4339650"/>
          </a:xfrm>
          <a:prstGeom prst="rect">
            <a:avLst/>
          </a:prstGeom>
          <a:noFill/>
        </p:spPr>
        <p:txBody>
          <a:bodyPr wrap="square" rtlCol="0">
            <a:spAutoFit/>
          </a:bodyPr>
          <a:lstStyle/>
          <a:p>
            <a:pPr marL="342900" indent="-342900"/>
            <a:r>
              <a:rPr lang="en-US" sz="2000" dirty="0">
                <a:solidFill>
                  <a:prstClr val="white"/>
                </a:solidFill>
              </a:rPr>
              <a:t>  </a:t>
            </a:r>
            <a:r>
              <a:rPr lang="en-US" sz="2000" b="1" dirty="0">
                <a:solidFill>
                  <a:srgbClr val="7030A0"/>
                </a:solidFill>
              </a:rPr>
              <a:t>Property is the attribute of something, or its quality</a:t>
            </a:r>
          </a:p>
          <a:p>
            <a:pPr marL="342900" indent="-342900"/>
            <a:endParaRPr lang="en-US" dirty="0">
              <a:solidFill>
                <a:prstClr val="black"/>
              </a:solidFill>
            </a:endParaRPr>
          </a:p>
          <a:p>
            <a:pPr marL="342900" indent="-342900"/>
            <a:r>
              <a:rPr lang="en-US" sz="2000" b="1" dirty="0">
                <a:solidFill>
                  <a:srgbClr val="002060"/>
                </a:solidFill>
              </a:rPr>
              <a:t>Questions:</a:t>
            </a:r>
          </a:p>
          <a:p>
            <a:pPr marL="342900" indent="-342900">
              <a:buFont typeface="+mj-lt"/>
              <a:buAutoNum type="arabicPeriod"/>
            </a:pPr>
            <a:endParaRPr lang="en-US" dirty="0">
              <a:solidFill>
                <a:srgbClr val="002060"/>
              </a:solidFill>
            </a:endParaRPr>
          </a:p>
          <a:p>
            <a:pPr marL="342900" indent="-342900">
              <a:buFont typeface="+mj-lt"/>
              <a:buAutoNum type="arabicPeriod"/>
            </a:pPr>
            <a:r>
              <a:rPr lang="en-US" dirty="0">
                <a:solidFill>
                  <a:srgbClr val="002060"/>
                </a:solidFill>
              </a:rPr>
              <a:t>If the quality is accidental is it still a property?</a:t>
            </a:r>
          </a:p>
          <a:p>
            <a:pPr marL="342900" indent="-342900">
              <a:buFont typeface="+mj-lt"/>
              <a:buAutoNum type="arabicPeriod"/>
            </a:pPr>
            <a:endParaRPr lang="en-US" dirty="0">
              <a:solidFill>
                <a:srgbClr val="002060"/>
              </a:solidFill>
            </a:endParaRPr>
          </a:p>
          <a:p>
            <a:pPr marL="342900" indent="-342900">
              <a:buFont typeface="+mj-lt"/>
              <a:buAutoNum type="arabicPeriod"/>
            </a:pPr>
            <a:r>
              <a:rPr lang="en-US" dirty="0">
                <a:solidFill>
                  <a:srgbClr val="002060"/>
                </a:solidFill>
              </a:rPr>
              <a:t>Does it have to be perceived to exist as a property?</a:t>
            </a:r>
          </a:p>
          <a:p>
            <a:pPr marL="342900" indent="-342900">
              <a:buFont typeface="+mj-lt"/>
              <a:buAutoNum type="arabicPeriod"/>
            </a:pPr>
            <a:endParaRPr lang="en-US" dirty="0">
              <a:solidFill>
                <a:srgbClr val="002060"/>
              </a:solidFill>
            </a:endParaRPr>
          </a:p>
          <a:p>
            <a:pPr marL="342900" indent="-342900">
              <a:buFont typeface="+mj-lt"/>
              <a:buAutoNum type="arabicPeriod"/>
            </a:pPr>
            <a:r>
              <a:rPr lang="en-US" dirty="0">
                <a:solidFill>
                  <a:srgbClr val="002060"/>
                </a:solidFill>
              </a:rPr>
              <a:t>Is the mind an intrinsic property,   or is it extrinsic?</a:t>
            </a:r>
          </a:p>
          <a:p>
            <a:pPr marL="342900" indent="-342900">
              <a:buFont typeface="+mj-lt"/>
              <a:buAutoNum type="arabicPeriod"/>
            </a:pPr>
            <a:endParaRPr lang="en-US" dirty="0">
              <a:solidFill>
                <a:srgbClr val="002060"/>
              </a:solidFill>
            </a:endParaRPr>
          </a:p>
          <a:p>
            <a:pPr marL="342900" indent="-342900"/>
            <a:r>
              <a:rPr lang="en-US" dirty="0">
                <a:solidFill>
                  <a:srgbClr val="002060"/>
                </a:solidFill>
              </a:rPr>
              <a:t>             Examples??</a:t>
            </a:r>
          </a:p>
        </p:txBody>
      </p:sp>
    </p:spTree>
    <p:extLst>
      <p:ext uri="{BB962C8B-B14F-4D97-AF65-F5344CB8AC3E}">
        <p14:creationId xmlns:p14="http://schemas.microsoft.com/office/powerpoint/2010/main" val="251322471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1905000" y="533400"/>
            <a:ext cx="5715000" cy="1447800"/>
          </a:xfrm>
        </p:spPr>
        <p:txBody>
          <a:bodyPr>
            <a:normAutofit/>
          </a:bodyPr>
          <a:lstStyle/>
          <a:p>
            <a:pPr algn="r">
              <a:lnSpc>
                <a:spcPct val="150000"/>
              </a:lnSpc>
            </a:pPr>
            <a:r>
              <a:rPr lang="en-US" sz="2800" dirty="0" smtClean="0">
                <a:solidFill>
                  <a:srgbClr val="002060"/>
                </a:solidFill>
              </a:rPr>
              <a:t>Does the mind </a:t>
            </a:r>
            <a:br>
              <a:rPr lang="en-US" sz="2800" dirty="0" smtClean="0">
                <a:solidFill>
                  <a:srgbClr val="002060"/>
                </a:solidFill>
              </a:rPr>
            </a:br>
            <a:r>
              <a:rPr lang="en-US" sz="2800" dirty="0" smtClean="0">
                <a:solidFill>
                  <a:srgbClr val="002060"/>
                </a:solidFill>
              </a:rPr>
              <a:t>have Parts ?</a:t>
            </a:r>
            <a:endParaRPr lang="en-US" sz="2800" dirty="0">
              <a:solidFill>
                <a:srgbClr val="002060"/>
              </a:solidFill>
            </a:endParaRPr>
          </a:p>
        </p:txBody>
      </p:sp>
      <p:pic>
        <p:nvPicPr>
          <p:cNvPr id="44034" name="Picture 2" descr="https://encrypted-tbn2.google.com/images?q=tbn:ANd9GcSEMxQz2lB8SJIFnCzkTlBrcftrOQgHqWZxJygjc6WNYJZXJfV3"/>
          <p:cNvPicPr>
            <a:picLocks noChangeAspect="1" noChangeArrowheads="1"/>
          </p:cNvPicPr>
          <p:nvPr/>
        </p:nvPicPr>
        <p:blipFill>
          <a:blip r:embed="rId2" cstate="print"/>
          <a:srcRect b="6154"/>
          <a:stretch>
            <a:fillRect/>
          </a:stretch>
        </p:blipFill>
        <p:spPr bwMode="auto">
          <a:xfrm>
            <a:off x="685799" y="1447800"/>
            <a:ext cx="3666757" cy="2590800"/>
          </a:xfrm>
          <a:prstGeom prst="rect">
            <a:avLst/>
          </a:prstGeom>
          <a:noFill/>
        </p:spPr>
      </p:pic>
      <p:pic>
        <p:nvPicPr>
          <p:cNvPr id="47106" name="Picture 2" descr="https://encrypted-tbn3.google.com/images?q=tbn:ANd9GcScfI_Il3MThGM9WkzaPIQHEi0klDVjYLFKXIJjwZ5oX4gffG75gw"/>
          <p:cNvPicPr>
            <a:picLocks noChangeAspect="1" noChangeArrowheads="1"/>
          </p:cNvPicPr>
          <p:nvPr/>
        </p:nvPicPr>
        <p:blipFill>
          <a:blip r:embed="rId3" cstate="print"/>
          <a:srcRect l="4412" t="6486" r="4412" b="6486"/>
          <a:stretch>
            <a:fillRect/>
          </a:stretch>
        </p:blipFill>
        <p:spPr bwMode="auto">
          <a:xfrm>
            <a:off x="4882981" y="4038604"/>
            <a:ext cx="3575221" cy="2321013"/>
          </a:xfrm>
          <a:prstGeom prst="rect">
            <a:avLst/>
          </a:prstGeom>
          <a:noFill/>
        </p:spPr>
      </p:pic>
      <p:sp>
        <p:nvSpPr>
          <p:cNvPr id="9" name="TextBox 8"/>
          <p:cNvSpPr txBox="1"/>
          <p:nvPr/>
        </p:nvSpPr>
        <p:spPr>
          <a:xfrm>
            <a:off x="381000" y="4419600"/>
            <a:ext cx="3886200" cy="1938992"/>
          </a:xfrm>
          <a:prstGeom prst="rect">
            <a:avLst/>
          </a:prstGeom>
          <a:noFill/>
        </p:spPr>
        <p:txBody>
          <a:bodyPr wrap="square" rtlCol="0">
            <a:spAutoFit/>
          </a:bodyPr>
          <a:lstStyle/>
          <a:p>
            <a:r>
              <a:rPr lang="en-US" sz="2000" dirty="0">
                <a:solidFill>
                  <a:prstClr val="black"/>
                </a:solidFill>
              </a:rPr>
              <a:t>Conative</a:t>
            </a:r>
          </a:p>
          <a:p>
            <a:r>
              <a:rPr lang="en-US" sz="2000" dirty="0">
                <a:solidFill>
                  <a:prstClr val="black"/>
                </a:solidFill>
              </a:rPr>
              <a:t>Cognitive</a:t>
            </a:r>
          </a:p>
          <a:p>
            <a:r>
              <a:rPr lang="en-US" sz="2000" dirty="0">
                <a:solidFill>
                  <a:prstClr val="black"/>
                </a:solidFill>
              </a:rPr>
              <a:t>Affective </a:t>
            </a:r>
          </a:p>
          <a:p>
            <a:endParaRPr lang="en-US" sz="2000" dirty="0">
              <a:solidFill>
                <a:prstClr val="black"/>
              </a:solidFill>
            </a:endParaRPr>
          </a:p>
          <a:p>
            <a:r>
              <a:rPr lang="en-US" sz="2000" dirty="0">
                <a:solidFill>
                  <a:prstClr val="black"/>
                </a:solidFill>
              </a:rPr>
              <a:t>Implicit Memory</a:t>
            </a:r>
          </a:p>
          <a:p>
            <a:r>
              <a:rPr lang="en-US" sz="2000" dirty="0">
                <a:solidFill>
                  <a:prstClr val="black"/>
                </a:solidFill>
              </a:rPr>
              <a:t>Explicit Memory</a:t>
            </a:r>
          </a:p>
        </p:txBody>
      </p:sp>
    </p:spTree>
    <p:extLst>
      <p:ext uri="{BB962C8B-B14F-4D97-AF65-F5344CB8AC3E}">
        <p14:creationId xmlns:p14="http://schemas.microsoft.com/office/powerpoint/2010/main" val="10402176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2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62200" y="1752600"/>
            <a:ext cx="6400800" cy="2286000"/>
          </a:xfrm>
        </p:spPr>
        <p:txBody>
          <a:bodyPr>
            <a:noAutofit/>
          </a:bodyPr>
          <a:lstStyle/>
          <a:p>
            <a:r>
              <a:rPr lang="en-US" dirty="0" smtClean="0">
                <a:solidFill>
                  <a:srgbClr val="0070C0"/>
                </a:solidFill>
              </a:rPr>
              <a:t>Behavior &amp; IDENTITY</a:t>
            </a:r>
            <a:endParaRPr lang="en-US" dirty="0">
              <a:solidFill>
                <a:srgbClr val="0070C0"/>
              </a:solidFill>
            </a:endParaRPr>
          </a:p>
        </p:txBody>
      </p:sp>
      <p:sp>
        <p:nvSpPr>
          <p:cNvPr id="3" name="Text Placeholder 2"/>
          <p:cNvSpPr>
            <a:spLocks noGrp="1"/>
          </p:cNvSpPr>
          <p:nvPr>
            <p:ph type="body" idx="1"/>
          </p:nvPr>
        </p:nvSpPr>
        <p:spPr>
          <a:xfrm>
            <a:off x="2590800" y="1371600"/>
            <a:ext cx="5943600" cy="3048000"/>
          </a:xfrm>
        </p:spPr>
        <p:txBody>
          <a:bodyPr/>
          <a:lstStyle/>
          <a:p>
            <a:pPr marL="361188" indent="-342900">
              <a:buFont typeface="Wingdings" panose="05000000000000000000" pitchFamily="2" charset="2"/>
              <a:buChar char="Ø"/>
            </a:pPr>
            <a:r>
              <a:rPr lang="en-US" b="1" dirty="0" smtClean="0">
                <a:solidFill>
                  <a:srgbClr val="7030A0"/>
                </a:solidFill>
              </a:rPr>
              <a:t>If Knowledge is learned…</a:t>
            </a:r>
          </a:p>
          <a:p>
            <a:pPr marL="361188" indent="-342900">
              <a:buFont typeface="Wingdings" panose="05000000000000000000" pitchFamily="2" charset="2"/>
              <a:buChar char="Ø"/>
            </a:pPr>
            <a:r>
              <a:rPr lang="en-US" b="1" dirty="0" smtClean="0">
                <a:solidFill>
                  <a:srgbClr val="7030A0"/>
                </a:solidFill>
              </a:rPr>
              <a:t>And Behavior is learned..</a:t>
            </a:r>
          </a:p>
          <a:p>
            <a:pPr marL="361188" indent="-342900">
              <a:buFont typeface="Wingdings" panose="05000000000000000000" pitchFamily="2" charset="2"/>
              <a:buChar char="Ø"/>
            </a:pPr>
            <a:r>
              <a:rPr lang="en-US" b="1" dirty="0" smtClean="0">
                <a:solidFill>
                  <a:srgbClr val="7030A0"/>
                </a:solidFill>
              </a:rPr>
              <a:t>What about identity?</a:t>
            </a:r>
          </a:p>
          <a:p>
            <a:pPr marL="361188" indent="-342900">
              <a:buFont typeface="Wingdings" panose="05000000000000000000" pitchFamily="2" charset="2"/>
              <a:buChar char="Ø"/>
            </a:pPr>
            <a:endParaRPr lang="en-US" b="1" dirty="0" smtClean="0">
              <a:solidFill>
                <a:srgbClr val="7030A0"/>
              </a:solidFill>
            </a:endParaRPr>
          </a:p>
          <a:p>
            <a:pPr marL="361188" indent="-342900">
              <a:buFont typeface="Wingdings" panose="05000000000000000000" pitchFamily="2" charset="2"/>
              <a:buChar char="Ø"/>
            </a:pPr>
            <a:r>
              <a:rPr lang="en-US" b="1" dirty="0" smtClean="0">
                <a:solidFill>
                  <a:srgbClr val="7030A0"/>
                </a:solidFill>
              </a:rPr>
              <a:t>Ethics</a:t>
            </a:r>
          </a:p>
          <a:p>
            <a:pPr marL="361188" indent="-342900">
              <a:buFont typeface="Arial" panose="020B0604020202020204" pitchFamily="34" charset="0"/>
              <a:buChar char="•"/>
            </a:pPr>
            <a:endParaRPr lang="en-US" b="1" dirty="0"/>
          </a:p>
        </p:txBody>
      </p:sp>
    </p:spTree>
    <p:extLst>
      <p:ext uri="{BB962C8B-B14F-4D97-AF65-F5344CB8AC3E}">
        <p14:creationId xmlns:p14="http://schemas.microsoft.com/office/powerpoint/2010/main" val="20736109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8701" y="304800"/>
            <a:ext cx="7498080" cy="1143000"/>
          </a:xfrm>
        </p:spPr>
        <p:txBody>
          <a:bodyPr>
            <a:normAutofit fontScale="90000"/>
          </a:bodyPr>
          <a:lstStyle/>
          <a:p>
            <a:r>
              <a:rPr lang="en-US" dirty="0" smtClean="0"/>
              <a:t>IS BEHAVIOR LEARNED?</a:t>
            </a:r>
            <a:br>
              <a:rPr lang="en-US" dirty="0" smtClean="0"/>
            </a:br>
            <a:r>
              <a:rPr lang="en-US" dirty="0" smtClean="0"/>
              <a:t>    </a:t>
            </a:r>
            <a:r>
              <a:rPr lang="en-US" sz="3600" dirty="0" smtClean="0"/>
              <a:t>ETHICS, IDENTITY &amp; LAW</a:t>
            </a:r>
            <a:r>
              <a:rPr lang="en-US" sz="3600" dirty="0"/>
              <a:t/>
            </a:r>
            <a:br>
              <a:rPr lang="en-US" sz="3600" dirty="0"/>
            </a:br>
            <a:endParaRPr lang="en-US" sz="2200" dirty="0"/>
          </a:p>
        </p:txBody>
      </p:sp>
      <p:pic>
        <p:nvPicPr>
          <p:cNvPr id="30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191000" y="2213836"/>
            <a:ext cx="28448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7122" t="8475" r="29128"/>
          <a:stretch/>
        </p:blipFill>
        <p:spPr bwMode="auto">
          <a:xfrm>
            <a:off x="1752600" y="4195464"/>
            <a:ext cx="1340070" cy="2099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566932" y="4920959"/>
            <a:ext cx="3888629" cy="1200329"/>
          </a:xfrm>
          <a:prstGeom prst="rect">
            <a:avLst/>
          </a:prstGeom>
          <a:noFill/>
        </p:spPr>
        <p:txBody>
          <a:bodyPr wrap="none" rtlCol="0">
            <a:spAutoFit/>
          </a:bodyPr>
          <a:lstStyle/>
          <a:p>
            <a:r>
              <a:rPr lang="en-US" dirty="0" smtClean="0"/>
              <a:t>Guilty, or not guilty by insanity?</a:t>
            </a:r>
          </a:p>
          <a:p>
            <a:endParaRPr lang="en-US" dirty="0"/>
          </a:p>
          <a:p>
            <a:r>
              <a:rPr lang="en-US" dirty="0" smtClean="0"/>
              <a:t>Is he responsible for his actions?   Why?</a:t>
            </a:r>
          </a:p>
          <a:p>
            <a:endParaRPr lang="en-US" dirty="0"/>
          </a:p>
        </p:txBody>
      </p:sp>
      <p:sp>
        <p:nvSpPr>
          <p:cNvPr id="6" name="TextBox 5"/>
          <p:cNvSpPr txBox="1"/>
          <p:nvPr/>
        </p:nvSpPr>
        <p:spPr>
          <a:xfrm>
            <a:off x="4325006" y="1609725"/>
            <a:ext cx="3049233" cy="461665"/>
          </a:xfrm>
          <a:prstGeom prst="rect">
            <a:avLst/>
          </a:prstGeom>
          <a:noFill/>
        </p:spPr>
        <p:txBody>
          <a:bodyPr wrap="none" rtlCol="0">
            <a:spAutoFit/>
          </a:bodyPr>
          <a:lstStyle/>
          <a:p>
            <a:r>
              <a:rPr lang="en-US" sz="2400" dirty="0">
                <a:solidFill>
                  <a:srgbClr val="242852">
                    <a:satMod val="130000"/>
                  </a:srgbClr>
                </a:solidFill>
                <a:effectLst>
                  <a:outerShdw blurRad="50000" dist="30000" dir="5400000" algn="tl" rotWithShape="0">
                    <a:srgbClr val="000000">
                      <a:alpha val="30000"/>
                    </a:srgbClr>
                  </a:outerShdw>
                </a:effectLst>
              </a:rPr>
              <a:t>Who is James Holmes?</a:t>
            </a:r>
            <a:endParaRPr lang="en-US" sz="1400" dirty="0"/>
          </a:p>
        </p:txBody>
      </p:sp>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609725"/>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681085" y="3543119"/>
            <a:ext cx="1975541" cy="461665"/>
          </a:xfrm>
          <a:prstGeom prst="rect">
            <a:avLst/>
          </a:prstGeom>
          <a:noFill/>
        </p:spPr>
        <p:txBody>
          <a:bodyPr wrap="none" rtlCol="0">
            <a:spAutoFit/>
          </a:bodyPr>
          <a:lstStyle/>
          <a:p>
            <a:r>
              <a:rPr lang="en-US" sz="2400" b="1" dirty="0" smtClean="0">
                <a:solidFill>
                  <a:schemeClr val="accent2">
                    <a:lumMod val="50000"/>
                  </a:schemeClr>
                </a:solidFill>
              </a:rPr>
              <a:t> </a:t>
            </a:r>
            <a:r>
              <a:rPr lang="en-US" sz="2400" dirty="0" smtClean="0">
                <a:solidFill>
                  <a:schemeClr val="accent2">
                    <a:lumMod val="50000"/>
                  </a:schemeClr>
                </a:solidFill>
              </a:rPr>
              <a:t>Same Person?</a:t>
            </a:r>
            <a:endParaRPr lang="en-US" sz="2400" dirty="0">
              <a:solidFill>
                <a:schemeClr val="accent2">
                  <a:lumMod val="50000"/>
                </a:schemeClr>
              </a:solidFill>
            </a:endParaRPr>
          </a:p>
        </p:txBody>
      </p:sp>
      <p:sp>
        <p:nvSpPr>
          <p:cNvPr id="8" name="Rectangle 7"/>
          <p:cNvSpPr/>
          <p:nvPr/>
        </p:nvSpPr>
        <p:spPr>
          <a:xfrm>
            <a:off x="3656626" y="6211669"/>
            <a:ext cx="5487373" cy="646331"/>
          </a:xfrm>
          <a:prstGeom prst="rect">
            <a:avLst/>
          </a:prstGeom>
        </p:spPr>
        <p:txBody>
          <a:bodyPr wrap="square">
            <a:spAutoFit/>
          </a:bodyPr>
          <a:lstStyle/>
          <a:p>
            <a:r>
              <a:rPr lang="en-US" dirty="0" smtClean="0">
                <a:hlinkClick r:id="rId5"/>
              </a:rPr>
              <a:t>https://www.youtube.com/watch?v=O0kuM6vv6u4</a:t>
            </a:r>
            <a:endParaRPr lang="en-US" dirty="0" smtClean="0"/>
          </a:p>
          <a:p>
            <a:endParaRPr lang="en-US" dirty="0"/>
          </a:p>
        </p:txBody>
      </p:sp>
    </p:spTree>
    <p:extLst>
      <p:ext uri="{BB962C8B-B14F-4D97-AF65-F5344CB8AC3E}">
        <p14:creationId xmlns:p14="http://schemas.microsoft.com/office/powerpoint/2010/main" val="789591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810000"/>
            <a:ext cx="2487613"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5815013" y="3782898"/>
            <a:ext cx="1243012"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514600" y="1371600"/>
            <a:ext cx="6400800" cy="2286000"/>
          </a:xfrm>
        </p:spPr>
        <p:txBody>
          <a:bodyPr>
            <a:normAutofit/>
          </a:bodyPr>
          <a:lstStyle/>
          <a:p>
            <a:r>
              <a:rPr lang="en-US" sz="3600" dirty="0" smtClean="0">
                <a:solidFill>
                  <a:srgbClr val="0070C0"/>
                </a:solidFill>
              </a:rPr>
              <a:t>Ethics</a:t>
            </a:r>
            <a:endParaRPr lang="en-US" sz="3600" dirty="0">
              <a:solidFill>
                <a:srgbClr val="0070C0"/>
              </a:solidFill>
            </a:endParaRPr>
          </a:p>
        </p:txBody>
      </p:sp>
      <p:sp>
        <p:nvSpPr>
          <p:cNvPr id="3" name="Subtitle 2"/>
          <p:cNvSpPr>
            <a:spLocks noGrp="1"/>
          </p:cNvSpPr>
          <p:nvPr>
            <p:ph type="body" idx="1"/>
          </p:nvPr>
        </p:nvSpPr>
        <p:spPr>
          <a:xfrm>
            <a:off x="2487613" y="1756569"/>
            <a:ext cx="6400800" cy="1509712"/>
          </a:xfrm>
        </p:spPr>
        <p:txBody>
          <a:bodyPr/>
          <a:lstStyle/>
          <a:p>
            <a:r>
              <a:rPr lang="en-US" dirty="0" smtClean="0"/>
              <a:t>Guilty, innocent or guilty by insanity?</a:t>
            </a:r>
          </a:p>
          <a:p>
            <a:endParaRPr lang="en-US" dirty="0" smtClean="0"/>
          </a:p>
          <a:p>
            <a:r>
              <a:rPr lang="en-US" dirty="0" smtClean="0"/>
              <a:t>He was diagnosed with Schizophrenia… is he responsible for his actions?</a:t>
            </a:r>
            <a:endParaRPr lang="en-US" dirty="0"/>
          </a:p>
        </p:txBody>
      </p:sp>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3105504" y="3752622"/>
            <a:ext cx="1295159" cy="1898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55023" t="110331" r="105023" b="-110331"/>
          <a:stretch/>
        </p:blipFill>
        <p:spPr bwMode="auto">
          <a:xfrm>
            <a:off x="4571206" y="2511425"/>
            <a:ext cx="1243807"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82184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Theory of Mind</a:t>
            </a:r>
            <a:endParaRPr lang="en-US" dirty="0"/>
          </a:p>
        </p:txBody>
      </p:sp>
      <p:sp>
        <p:nvSpPr>
          <p:cNvPr id="6" name="TextBox 5"/>
          <p:cNvSpPr txBox="1"/>
          <p:nvPr/>
        </p:nvSpPr>
        <p:spPr>
          <a:xfrm>
            <a:off x="1828800" y="6019800"/>
            <a:ext cx="6249275" cy="461665"/>
          </a:xfrm>
          <a:prstGeom prst="rect">
            <a:avLst/>
          </a:prstGeom>
          <a:noFill/>
        </p:spPr>
        <p:txBody>
          <a:bodyPr wrap="none" rtlCol="0">
            <a:spAutoFit/>
          </a:bodyPr>
          <a:lstStyle/>
          <a:p>
            <a:r>
              <a:rPr lang="en-US" sz="1200" dirty="0">
                <a:solidFill>
                  <a:prstClr val="black"/>
                </a:solidFill>
              </a:rPr>
              <a:t>Rebecca Saxe: </a:t>
            </a:r>
            <a:r>
              <a:rPr lang="en-US" sz="1200" dirty="0">
                <a:solidFill>
                  <a:prstClr val="black"/>
                </a:solidFill>
                <a:hlinkClick r:id="rId2"/>
              </a:rPr>
              <a:t>http://www.ted.com/talks/rebecca_saxe_how_brains_make_moral_judgments.html</a:t>
            </a:r>
            <a:endParaRPr lang="en-US" sz="1200" dirty="0">
              <a:solidFill>
                <a:prstClr val="black"/>
              </a:solidFill>
            </a:endParaRPr>
          </a:p>
          <a:p>
            <a:endParaRPr lang="en-US" sz="1200" dirty="0">
              <a:solidFill>
                <a:prstClr val="black"/>
              </a:solidFill>
            </a:endParaRP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8313" y="3505200"/>
            <a:ext cx="2960687" cy="2217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187" y="2060575"/>
            <a:ext cx="3325813" cy="197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76059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435608" y="274638"/>
            <a:ext cx="7498080" cy="944562"/>
          </a:xfrm>
        </p:spPr>
        <p:txBody>
          <a:bodyPr/>
          <a:lstStyle/>
          <a:p>
            <a:r>
              <a:rPr lang="en-US" dirty="0" smtClean="0">
                <a:solidFill>
                  <a:srgbClr val="002060"/>
                </a:solidFill>
              </a:rPr>
              <a:t>The Problem of Other Minds</a:t>
            </a:r>
            <a:endParaRPr lang="en-US" dirty="0">
              <a:solidFill>
                <a:srgbClr val="002060"/>
              </a:solidFill>
            </a:endParaRPr>
          </a:p>
        </p:txBody>
      </p:sp>
      <p:sp>
        <p:nvSpPr>
          <p:cNvPr id="20482" name="AutoShape 2" descr="data:image/jpeg;base64,/9j/4AAQSkZJRgABAQAAAQABAAD/2wBDAAkGBwgHBgkIBwgKCgkLDRYPDQwMDRsUFRAWIB0iIiAdHx8kKDQsJCYxJx8fLT0tMTU3Ojo6Iys/RD84QzQ5Ojf/2wBDAQoKCg0MDRoPDxo3JR8lNzc3Nzc3Nzc3Nzc3Nzc3Nzc3Nzc3Nzc3Nzc3Nzc3Nzc3Nzc3Nzc3Nzc3Nzc3Nzc3Nzf/wAARCAB4ANgDASIAAhEBAxEB/8QAGwAAAgMBAQEAAAAAAAAAAAAAAAUBBAYDAgf/xAA/EAACAQIFAwMCAwUFBwUBAAABAgMEEQAFEiExE0FRBiJhFHEygZEVI0JSoWKxwdHwFiQzU3Lh8QclNEOCkv/EABoBAAIDAQEAAAAAAAAAAAAAAAMEAAECBQb/xAApEQACAgEFAAEEAgIDAAAAAAABAgADEQQSITFBURMicZFhgQUyobHB/9oADAMBAAIRAxEAPwD4bicGDGgJIYMTbE/ljWJJ5wY9YLYvEki2DHq2PSrfGwhMk8HEhCbbYYUGWVFdIUgjJt+JjsqfJPA/1a+NXlnpSmhANceoT3e6oPgLcE/mRfsDhyrRO8G9irMRHBI7aURmPhRfDBMizFyo+lZGbhZCFY//AJO5/TH0vL6WGGBoIVTWruC0MajuLbbgDSwN7dsS0DdemRpWZROji+n23DLYEAeB+uG10CAYJgTqPiYKk9H5pO5UxhEAu7srWUWJ5tiaH0pVVEh1VFOkQGzK2vUeygbXJNu/f8sfSsviarjlaikEaspTpsoGo3X+TdSLnjsT4vhfDQyRwxQU8weKKViagEKJ3uRe29txcDk9sBFdIfZ/7CA2Fd2J81qcnzCmjR56GeNTcC6HkefH5884oshBIINxyLY+yU8E1RZHn99jM6oRYE/0J5wtrstimLRVdLHyVswDBuLkHkcnYWO2CrplcZBmWuKHawnyorbtjzbG6zP0jAZSlPqp5AL6dWseeDvx8324OMvX5RU0QLuBJEDYyxe5QfB/lPwbYWs0zr+IRbVbqLLYMdo4mdwgB1HHOx8bYVK4hJ5wDHtV1EAX5x4xnqSTfEYMGJmSFsTbEXxN8WMS55PODEnBjMqeMSMRicDEkMSMGJtvjQkgBfFmjoqism6VNE0j2JIHYeSew+cco4yxCqLsxsFHJxqqWkGU0U3UljndjGzwiEsgZG1aCx2Pe47274cooDnnqUT8TOT0M8BXqKtjwyurA/mCRhtkWQvX2klukFzuOXtyF/Lk9vnjFqaKG881beUxya5IoTpUyOb6Ad9Ki29t97Dzh99ekJp6br0r0wHskpAzRRDhdTEDm5B8X35OH6aag3EFaXUdSzNS/T0aU0dOkKBw0bC46bjcEjjnknffnF6OonqKf98GuzEMAfct+QR+ZtvvcWta+LJZVonevZo4okOtpCTYf64HJ8X3wpg9TZfW1BokM1OWPTgqJAGBBNgDtdeed/JPh04ETG5owjqMvy60dXMEnmIIi0a3a1wCF7c2/TxhlWUBzXLKOoSWSGjlBaRxs5Wx0cG+7W+d/wAxhpcsraGrApy6VME2uJtXuVjfVv8AcA/rzfGufI8yWliq6OqhmgkQM7Mi8ke+4bexINxxfe198CuViBtIGYatK0YF+pTyOg0rU0zyVE5WeyhJX2BUbNp7jfn4HjC3OK6DL5QzU8idEjZ9UbSsP4V76Rfdvy746PXZvlFQ0OlDSMxdoYYljBvtqBsCTa25J4xnM1geaujin63TWXVLI0Wh7Na5CnYbC9vOFBo2rYs33R1rkZQFmlPqOhhyeCqjpOvE+lJIml90J9xIBINx447b7i13LfUGSZg0emp6M/ZKn273uLHgn8/8sIvUWR5XDlK/smjnapVQzMRYjc9ibkkaeN/jCTLPT1bVU0dTI9NBSyo0gllqE2QMVLFb3sCCD3244vE1SmLWVq3Jn0HMKWSeUdU2jKe1rW1E2/8AH5/GL1P6ekqIUl6apGVsZX9qi19vtt2uMVfStIclySOoz2YqpBeKGQFzEON9zsey/wCe1HPvWprUaGJ3SJGvIi3KuhH4gew34NiOD3xVmtOcV/vyDr0ljHJ4HzPdb6I9Px1cc75tHRvuTEkOtWP31ALb/VsJf9i8llRoo89RJRKIrz0hSzi912c74pxmszSZaumQ1EkJLoHQ6ZwGN/dxexJ53ttvsetRRVtJTCXoVRh+pSSojC6niW1iwNrEglgTa/4b4SfUNk5bP9CdNaUXjMqVvobMaOj+spxFV0wYN1qe7qfdbSQNx3JuB2F/GUqKcRSiK4LrfVY3tv5G2NvQ5rUZZVELrWSNywVZCE3sST3IIK7bYbZlkSepMtr58vp4KbMqfVNUUMLpokbgtsTpbn2+b/fGWdAOZH07qNw5E+UkWxGLcdDUVE4hponlkbdQovfz/wCceZaCpiaUSRMDEAX/ALIPGBlT5AHiVsGJItiMVJA4MGDFGSeMTgUXOLuX0E9fUJBTqNTn+I2AHck9hjKKT1KJAGTKdsehYb41dBlrZdHmIjqKWSsgMaiSP3oqnc2uObjSbjb9MXskp6ukoZaimpz9XPKW6xj2ZbqQqnwfcPbhyvSs2DBG5R1Ffp1VnppoRBE8q+9W6Gpx8hgbi23Y46MK+q6NDSRvU1DJ1bIAFjU7KSe57XY2Gq25scPFjFRT3qstWmeWVxUtGgDK5JcOh72AsNxYje9zhvlVXllVTx0dEssc6/vij1BcgWvvawZgxsBtbV45avJACETDWsi7gIuh9I5lKitUVMUVRNGeqiRGdJdNiCeAGtvtf45OKaZPLH04opqczCTXFJChjOhCRLrB20jYW5v8Y3FAv1EHQqFRQmzRM9u21wPIv4vccYS5qrxzMal6rVpZUQwgL0jayKbkhS25JIuBxbfA6VO4YmU1L2EhzxMZn9dLPKaKF5BQUjFYwSfeb7sd/N7DsNsc8ryeszNGemRWjXYl3AB523O/GNMmTykS1MEd2uWFlvpH2/1+uOs2U5j0RUVcz6UKiNZG3+3O1rf3Y7IrX0yvqccSzNUD/ZqGtqIw9QqCJ9e5Z09vu+91J+3zjGzVuY1EzNNVzPc3Kl20/pe1sbmAST5JKks6OVqhfWCy2KKAOP7GPUdNTuUlbKqCTQN1hZlvbuRsT84sJjP5mhYvonHJc6OZlo86qpBKsQSAIo93wce/UFMhiBqYI1qNS/vpyE6gZrad7WAvcn5OLWVU+YIxfLsrCDWHJEd7c2sW4GLeaZrPmi6cwWAxaJVdA1yXsNKvcDQObaTvbcjjAL/tIC4/fUGgVrBiLK2DqZZSs0zfUyRStJKkns6kbHVpuBYNpJ87+cU8gigq3CvL9RRrP9X0nSxQArZTvxrAv2PxivfRlUVDMDKVZ+oyrsis5cknzcgW8X+MOvS2Vw1UVRHNWEJG2pIEe119xJ3HH4fi9+NscvUMqIdw4PsfVCcemKP/AFBzQSV8lIszKpCluoNlN73Xa9rX45/uqZdQUeWwxVdWzVLToJKZHp9Nhv7jvuLb2vxvhrXua7PKeI0+iJWGpXQGOVAN9DflY+SR9ylrp5czzTWOhB15GIQaienfvbZRYDvzuAL459ZG0DyMu+0czlFmtTLXU0j65UkewgjFwiryBbte9uL6SMLZKzNsmR1LSR6Zmd7hlLvtuxG9twbeSe+LEtQ6ypDkh6JgY2b8RlJt7r8m9jz57YmH9pOH1hmp50AlQtuYyBt8dwD22P3MoXHMWFjE8R1TpQ+pJTFPMKeukLCKoUANKFOk6lGwBIsO/tve22K9DU1OT55Vs5Z29qzS6TpRgt7X4N9iT+m3MTx5dJlsFbQiOKVWvJ02FkYkk9jfe/ew2sLYd5hUU2Y5HR19eLyC8LSaoy623unuO5C23HYbixwEEDjzqb+u6nBnrOcqhXO/rzR6osyjMEuz2imVdWqyn8LC219j+ePn2fF6RlpA+qSNmMiNZtIuNO+/IAOPrGZ0KN6arYAxik+kWrjkJF0ZD+K/F/nbbHyjOpRXyzTSQLC8bfvinDHYKAN99j3P9Ma09jtWfgSWBS/H5mfc6mLWAv2AtiPyx2eFgfw2+PGOZQjkY1tmJ4ODEnBiiJUiMgG54xoMrrKGJGDyvGzoUJ0E7H7Yzq4a5TUNRsJadj1m9oPGn7eeLWwxo7ihx5MOu4TW5OtNSu1fVrPOipqgPQdElbtqbuo5O+4G/fHbOMueerEkkpq5qjYVejUkRFtrHYc8D9PCaM10NQHOYUEL89KaQIx8AkA2/wD6/TFxK9BL0ZYqmlqDYNHDKNL376gQum1zcDzjqHU1qM4gDUQY/FHPRwO7RgwSXmhjWXV0AAeWftbkk997DcKHrKUTQyUlT0mWUPUPDJfUwJIWwHmxufJ8Yr5hWTVFDI309ZLQhAr1YIYIAwIIBF2XUFPa/wChxa9O5dJn1ZUZfFURQRq3VLoGtGthZhuCQdhp/rzhN7w7ZPksgKhzNB6dzJWq2WRnnFQOvFqfSt13K2JFze+25I7YuV75Q0scE9bTipWNdcN7sBa9zYW4OFNRlzw/QGnMdRSZfFI87JL0gTqA1tq4Ht+fub49P6WSszKesjzhHq5C4lSs9mxX2sHAta2kWtt5ON0WKtpYHAg/oALn2OaWqy6KaSaHMqQRkhTe9iewvbnY/wCrYtzilqLu+YQspFvaTax7Dbfvxf8ApjIjIM5bLhSwwiTpTM8lqiEoRYWILONsXhFSGJaSOdZWp1UiOnYkaybkq3c3H8Px8YeJUnIbJg/pt5NJQ02TTUj08c/Ud2De2TZiA1uBtiaKDLUYIkyCph9wSSRCtxySOdtv6Yd+n/TMRp0kfRHUsRJMkZ3BO9mt3va583wh9R0P0ks4gAgBBYPK1tZF+R+K2xNvJvfsFU1AscoGMyUIjLLJBVu8X7ThKG91SVWZjY2NhfcePjCPN4aXqWrGleQGQltZF7aisYPAAGne1ze98KfqpYM5o5Ypy2sKyrGlkF/G2O3qAs9QaYThZSy9OcptHGe7LfdVG97ggcXtbA9XpGzvU9f1C0CvdhzIqMry00dbIz1iwGR/pSzW6rxnQ/AvuRa3wcXMqpDSzK9MA0KuH0vGNbqEDFeLNYsdrXuPvihXo2VSwRapJYZal4YXk3MbdMNtYXtqJJJ7HtY4qemPVtJU51Sxy1SojL0UjKFSrH8NiNudvzvfHKt3v+vZ0KqKyBlzGVY1MvqfLYARECXWURAszs2rSLjgICd+QAcZmNxQ1NVS0oW66gHiZGQhttW1tgAb99+2NRnMLtT1EsaCOKIgSwi7s6H8Q0ABQbXB27kfOM/USiuWmrKOJfq1i11cali5dmOlQoI2ABPN9sZpDDGYTVKV48lz0RQxmup4Vp2qpHnJ6biyawjEi5uARbj4/TS+tcqqammdly+kgeCGNpV64BIu1+242Nvm+2M9RUNXS0dFmNFMzuoaSOJRo6O59vNuSe/A7475+2eZhJaWlqqd2UNMZyAqc/gsxuN9gAN7kji7gTPUWrof6gJHcW0Qny1JkpArqY1kjhSVQGB/iLB/cDfsAN+CcaWjoV/YayUmqM1FQJGNgmhLMTqLcAbA8b3GxwwyyOhbJEy+u0iLo6hLuXWwsWv9x/XC+aalpZY0qoZpqMbxSdN2RpLWBJ453JIsLYUspbOF7ENdU6g57Ea5vHFDl9dI4bRHlcxYAjVpCNtY7X9vz/fj5lmoy+KlMpgu0dZHMw6hYyR2Nib/AHItta+Pp3qerEHp6ocuFSvPRjV00kLYagQ2x/iHj3KNybY+JZkMxeWStmiEMUjmNBIwCyWtcLe2oeTawuO9hgunr2UHPp/6ilRdmOZfy/MMihqqn6ugWSOWoLo5ZmIiIsVI4Fhci29yPAx5/wDZKmkpUqNcLKr6nRgC139t7/2ThNHQVM0EtUscaQRMFZ3lULqPCgk7mw48Y4mkqpGGmJ3N7AJ7ifgWvjVd6o2484h2XMmuSljcillZ11GxZbG3a+DHrN8sqMqrHpasoJo7agj6tJIBsf1wYp7hYdwGJYyItGGtD00pZJgT1eAR/CO9vm395wpx2gmeK+hyL8jscBrbacmWhwZpEpIL6o6hY4NAaSWoBUoTvpKi+s/H+eOFRTQF1+hrIpwVZLKjRabj+VuAfI233ttddFU65IusVdFe5D3sfvbfDCjjjqJJmiUxRmQJFGkRdnLXsBuLAaTv+WDsy8Y9kOS38RjSyQ09NVUUKPIlUAk1ZeMNa97AaSwQlR/FwOMaP0tmlPkuW1MsLwNU1UfUcqthHFayLf7DUR5OE+Q0SyPBCtVVMfq9T8dGNrkAOpF72+bX884e5lldWMslo6lYgjoiJIAIiLFfdqOwFlN+4F9jgZ5OCInZYq2bZYoczo62dnNOUMsahZWdkUBgT5ubFSdvPN8cM3rJZqLLo6MkkO0UkaxALx3HNydzc72wjpXpw0eXwt+8CnolH1AW3IDHnv7rW8AX2vUZWJKhpIhVtIPfAHuV4/EbC9rEg25/TDldiq3Ihy5ZTng/PzOL0c7UIuXkmklKyQ0ih+mB+ZUE+cPaDJaulWjzKfK/p0aw/eBZX1j+Is2y382G5PGJyGpyISGKhqXy+uYD2V6XC+ADsQONyDjr6kzPOMkaHXPNPBLcTTSEFE2Itttubc/44brdX4T/AJiNjahSFI4Ps1mVepIo6IpC4UhGBLvYLZNrE9iQRuTuBvjJZ1nFXVVqQ0xd5WUKVVtJ083Vu1hfztf5wsrcySGgngNMgqUy/XK4JW0hIa1gbcHfbnFLRVZtS0kOVIUeaFWZwSCs4sGBP8pIFrcbXweqqtCWA5m1AIzHOWZjPm+ZdLL6mCqjiWx68IDrYckkbg/fk/q5zVKB8yqxPUoJKWIJPGYOvq1KQQVsdgRvse3kYoem6aJGraiNJZaqKRlgiJIikO/5XA3+Dj1XSHNM2NqelZ+j0tTLZ3kBN1O4uNgTfiw/INzljt64lVDdZuHQkeoEiqMmjkFJJMsrPOkhBDoGNhIwNiU0kLpNyRbi2MFReka1quKfK3gzCKMpIFY9PX3Asf8AE40kObyVdJmGZP03ep1xTuzFkGoooA3uFGsMAPA+cV6WWXLXH10o0zMCBBdoyNKkGzW3seDxbCn00A2Ecx+0nbleDNZQfX1tLUUbpG2bRMI5ZwrGCRSP4WtpZrWH5A2G9uTZN0qipkpKWOleYyU6QLECZF0G7sxPi9vseb2x2pq3Kp4o3r66ueJBcRKViRbb8AbcdrcY9j1DSZjI3+7mpVNWhYz74zuAQG2c2J7g/e+OYa7jk1g4/EZpvFle1uxE5nkyenper1oVjYTGIsHVwB+842tszD7WHjDmHPBPmMtZNTCWjcDpdZ1UuSPxLc8bjm3fC2eiy+sRTFmt11MFpqpjEyJ+FRpaxBFzc99rWAGK1cj5TTUlPBJDLUNKWBMgkA4UAeF9t7fJPOHKlFj7CMH9QtakHBMaZJnaft+KSup1FNN/uiOtj0mYgJe3FztccXGNFmeUTVH+6UTSQ0cIuQEFr727je+2wvv98ZrOIUrqCmmgMs7SSHdgAS4fbjYCxW22LnqfMsxzqspo0UXhqUnWKNtIZ4nDaf7dwQbHuL7Wwa7SO7q6efP8QWpuAtDqe5yzqopK+gpKlo5UnjgkhR4Jf/j2YaiAB+K4G43BtjEZzl0SZt182rZaun0qI21j32HF9wo82Hc40a5fVU9JWZVUl6wTSPN9NTpYopY7NIT8gG1jyASBfCP1PFLJTQR1VMsUMTgLoIuuzbc99Xg79zhyijcmw9RCy5S+U4mdzOprM+qocvoKcdGEfuKaEWVQAASb/AHuJ/PDOigofSiSVTNFW5sh0LYfu6c2BNv5jY/i48d8LpM+ky+memy6OGnR9nYC7N9zycZ+armmLs8hYubknvjjamg7yp4HwI2lgK5PJhW1D1dVJUSsWkka7E98GK5PnBjOAOBMZnjEqCcRj1HbWAwuLi+MdzMtR0xYRlzHHrtp1k3P5AHbDCjip4mc1s8iU0TBJBEqyF2ubBQdvJuePG+FU8rGodxzquP8MdJqioqyWkbUAbnYDc9zbB02A9cywTNMtYmUVavQTdWOWNZYpWTTJpblWsdiLEbG3Bxclz16lw9W6g6VMZcalJAGzL/L9vjY8YzkUE8j09Q0cgpo4ReUg6bAE2vxe5sB5ti9SQRvk6GdrMy6gQdxZmFwe2w+3N/OGU56EC1QY5PcvU0lLV1TSpppUUoepGmm0oAGtAL2BtwBfa+1sdc0helnVmklUtY3RzLHza6sQCLHkW2v+mdiYwT3LvoOx0CxYeLnYc840tLmby2hupF2lmLD2ot9RPnbZRx2w1SiONphdoxmUqqqakystV9OZmYrAq3/ABA+5t+3I25viMg9RS5aZJaVQsIuTC73RWPddu/cW328YqZzLFXzI7o9IXQdJX9ylLkL9uP8e+FjwSQ05UAupN9SG6n8xi2rC2bl5AEpm3LtaaulzBKpa+SpbVLJD/xFYcki++GFBNX1Xp6TVSTuiOJYDPMqKy29xAJBIFgQfg2OEXohFfNFeZwqwqZLsmoM3Crbi9yD+VucO2zFq+jqap6lY4UnEK0jLeSc2BJax2Fjba4G9r23BfrXQKB3MLpg5I8jyhevkrFzDMpCKunhSMUa6ekWN/xMdgbXJUbCxud7YqR1rZXQ1IrkAqCf+JI4cRRuQdOr+S1reRba2wUx50scMoykmMShdRkOpohvdAospHe5BPOFHqPNZHpFonkZ5ZZBLOTYm/a/zff4+L4WN27DRv6S0IV+YZmlLIfrMugWtKm8ktzqU+WTa333GOVB6lqYqsvMiSo9hLFKLq4/wOFEiT0EiTwTGx3WaM2v5H/bFiOekzCwqgKepP8A96D2v/1DsfkYvdhsERYgTYQ5XQ52pbIM0jop3Hvo68krz/C4uf1H54uf7IepsmppK+aoyiOmXlmqTZr8Ae3k7Wwj9NZe9NUCoqXQRIurr3BQKOSDhpn2fCtMTVEd6dEvSU8hOmNP+a48kfhB47b4Z0wvawFH+z3MwpHQE40Us6rHLVP0WSaRZNS7m55B8WP+tsMofpZY4anpS1FRBKVkCgWZSxIJ+bE7YyMWa1VQTHG5KrYKw7eN7jyecPvT0dTQRmf3trufaL/JBHPj9Rjs8OOPJtx8Hmbv6xHV6a0c2kROvyQbEn+gP5YQZzmUlNnVMPYJjUgsNRGz+zzx34/Xt4hzctmccxpFVZIDG0wQKe3Nudx/TFOsoqerFVWSMsvROoBhcubXBO++wO3GwvfGFp2ZJEwgA/28EYV88conUzuk8sKo6iIOVbYnbUNwRbe+M76mmSXL5dLuGjgjCq8XTJsTckdvwjGmnQVtI6wQxzU67AMxRm+zDcn4/wAwMY7O58tgoaqKItHKFKLC7Evfftvbm+57YG2ApMAmMzFOxY3JuTjyTgbnEY8+zbjHRDBicGMyTngvbBgwGSWlemkQCZWRv+Yljf7qbfrcY6I9GiNGHmbqCxYqFC/Nrm/6jFHEjBA8qMFCKOi9danJ12TU2/nTsL4tvmaGWKwKwoNARbXVAABv3N7n8/GEt8BNzvgq3FepI2qEhVg0YBVuGQ+0/O/H27Y7/UxxQrCFOh2DTP8Az/B+OP64TRTtGdrW8HjHdKwg8W/PHRr1aEZ6MxtMbZpWxVkVXK0UTEuOlNps9z/CSDYgKCOPGKlXOq01JJEggkKHqdMkagDYEjzzilPUCQBQAFBvsAL/AKY9GSGWNNbMrothtcYG94JbacSbcS3R184Wcl7oI7suw1WYW35uDuD2ti5+1MslkNRPTzGUsDLArDRKf+sWK38W27eMIupoV1X+IAf1xzBvjn2/eQT3CoxXqbip9Rw1EUQhQQQ6biFV1dP7Ebi3FwO3a5wiNNSyJM7y6NI1oTuZPKgHcnvhbS1LU8gkADECw1C448d8cXmZ21MWv98GRq0GccyO7P3La12klWRTCeYr8/N/Pzjm/QEwNOzlCeHFiB822xUvfEg2wLdlsmZxNTQZkxtAtpIVGuSG205HCnbi/j/K1WauNQZZJyTUs5aVDxIDxbwR4+32wkSVk3ViD2Ix2NYzN1GGqX+c8/8AfHTr1SBcdTBXHUZxL9PUBaeQNpG5tYgm5t9+2GhzOUUdOIpPewFmBOotxbfnGXgqXicuu9+b49/UoPcsel/OD1axQssLNhNmzy5cSaldQk02HJX4+Nv6nFal9RRUJ6HTWSlfaRX93xe3ceR3/TGUE7AEDvjmzljvirP8iCuFE2QMYn0PMs9o2oFWCpiqZJBopqewb6UnmS/N+LX3/U4Sesa+KWGlpgEeoA6ksp3ZfC3573t9sZiKZom1LzjzI5kYu5JYnk4Ws1garHpgxUAczyTfEYMGOdCQODEE4MZJknnBgwYFJDBgwY0JUnBgwYuSRib4MGJJC+C+DBiZkkYkHBgxBJJviMGDF5MkMGDBiSSRbE9sGDGx1Lk3wXwYMXmSRc4MGDFSQwYMGKkhgwYMWZIAA7E2wYMGKlT/2Q=="/>
          <p:cNvSpPr>
            <a:spLocks noChangeAspect="1" noChangeArrowheads="1"/>
          </p:cNvSpPr>
          <p:nvPr/>
        </p:nvSpPr>
        <p:spPr bwMode="auto">
          <a:xfrm>
            <a:off x="155575" y="-395288"/>
            <a:ext cx="1504950" cy="838201"/>
          </a:xfrm>
          <a:prstGeom prst="rect">
            <a:avLst/>
          </a:prstGeom>
          <a:noFill/>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484" name="AutoShape 4" descr="data:image/jpeg;base64,/9j/4AAQSkZJRgABAQAAAQABAAD/2wBDAAkGBwgHBgkIBwgKCgkLDRYPDQwMDRsUFRAWIB0iIiAdHx8kKDQsJCYxJx8fLT0tMTU3Ojo6Iys/RD84QzQ5Ojf/2wBDAQoKCg0MDRoPDxo3JR8lNzc3Nzc3Nzc3Nzc3Nzc3Nzc3Nzc3Nzc3Nzc3Nzc3Nzc3Nzc3Nzc3Nzc3Nzc3Nzc3Nzf/wAARCAB4ANgDASIAAhEBAxEB/8QAGwAAAgMBAQEAAAAAAAAAAAAAAAUBBAYDAgf/xAA/EAACAQIFAwMCAwUFBwUBAAABAgMEEQAFEiExE0FRBiJhFHEygZEVI0JSoWKxwdHwFiQzU3Lh8QclNEOCkv/EABoBAAIDAQEAAAAAAAAAAAAAAAMEAAECBQb/xAApEQACAgEFAAEEAgIDAAAAAAABAgADEQQSITFBURMicZFhgQUyobHB/9oADAMBAAIRAxEAPwD4bicGDGgJIYMTbE/ljWJJ5wY9YLYvEki2DHq2PSrfGwhMk8HEhCbbYYUGWVFdIUgjJt+JjsqfJPA/1a+NXlnpSmhANceoT3e6oPgLcE/mRfsDhyrRO8G9irMRHBI7aURmPhRfDBMizFyo+lZGbhZCFY//AJO5/TH0vL6WGGBoIVTWruC0MajuLbbgDSwN7dsS0DdemRpWZROji+n23DLYEAeB+uG10CAYJgTqPiYKk9H5pO5UxhEAu7srWUWJ5tiaH0pVVEh1VFOkQGzK2vUeygbXJNu/f8sfSsviarjlaikEaspTpsoGo3X+TdSLnjsT4vhfDQyRwxQU8weKKViagEKJ3uRe29txcDk9sBFdIfZ/7CA2Fd2J81qcnzCmjR56GeNTcC6HkefH5884oshBIINxyLY+yU8E1RZHn99jM6oRYE/0J5wtrstimLRVdLHyVswDBuLkHkcnYWO2CrplcZBmWuKHawnyorbtjzbG6zP0jAZSlPqp5AL6dWseeDvx8324OMvX5RU0QLuBJEDYyxe5QfB/lPwbYWs0zr+IRbVbqLLYMdo4mdwgB1HHOx8bYVK4hJ5wDHtV1EAX5x4xnqSTfEYMGJmSFsTbEXxN8WMS55PODEnBjMqeMSMRicDEkMSMGJtvjQkgBfFmjoqism6VNE0j2JIHYeSew+cco4yxCqLsxsFHJxqqWkGU0U3UljndjGzwiEsgZG1aCx2Pe47274cooDnnqUT8TOT0M8BXqKtjwyurA/mCRhtkWQvX2klukFzuOXtyF/Lk9vnjFqaKG881beUxya5IoTpUyOb6Ad9Ki29t97Dzh99ekJp6br0r0wHskpAzRRDhdTEDm5B8X35OH6aag3EFaXUdSzNS/T0aU0dOkKBw0bC46bjcEjjnknffnF6OonqKf98GuzEMAfct+QR+ZtvvcWta+LJZVonevZo4okOtpCTYf64HJ8X3wpg9TZfW1BokM1OWPTgqJAGBBNgDtdeed/JPh04ETG5owjqMvy60dXMEnmIIi0a3a1wCF7c2/TxhlWUBzXLKOoSWSGjlBaRxs5Wx0cG+7W+d/wAxhpcsraGrApy6VME2uJtXuVjfVv8AcA/rzfGufI8yWliq6OqhmgkQM7Mi8ke+4bexINxxfe198CuViBtIGYatK0YF+pTyOg0rU0zyVE5WeyhJX2BUbNp7jfn4HjC3OK6DL5QzU8idEjZ9UbSsP4V76Rfdvy746PXZvlFQ0OlDSMxdoYYljBvtqBsCTa25J4xnM1geaujin63TWXVLI0Wh7Na5CnYbC9vOFBo2rYs33R1rkZQFmlPqOhhyeCqjpOvE+lJIml90J9xIBINx447b7i13LfUGSZg0emp6M/ZKn273uLHgn8/8sIvUWR5XDlK/smjnapVQzMRYjc9ibkkaeN/jCTLPT1bVU0dTI9NBSyo0gllqE2QMVLFb3sCCD3244vE1SmLWVq3Jn0HMKWSeUdU2jKe1rW1E2/8AH5/GL1P6ekqIUl6apGVsZX9qi19vtt2uMVfStIclySOoz2YqpBeKGQFzEON9zsey/wCe1HPvWprUaGJ3SJGvIi3KuhH4gew34NiOD3xVmtOcV/vyDr0ljHJ4HzPdb6I9Px1cc75tHRvuTEkOtWP31ALb/VsJf9i8llRoo89RJRKIrz0hSzi912c74pxmszSZaumQ1EkJLoHQ6ZwGN/dxexJ53ttvsetRRVtJTCXoVRh+pSSojC6niW1iwNrEglgTa/4b4SfUNk5bP9CdNaUXjMqVvobMaOj+spxFV0wYN1qe7qfdbSQNx3JuB2F/GUqKcRSiK4LrfVY3tv5G2NvQ5rUZZVELrWSNywVZCE3sST3IIK7bYbZlkSepMtr58vp4KbMqfVNUUMLpokbgtsTpbn2+b/fGWdAOZH07qNw5E+UkWxGLcdDUVE4hponlkbdQovfz/wCceZaCpiaUSRMDEAX/ALIPGBlT5AHiVsGJItiMVJA4MGDFGSeMTgUXOLuX0E9fUJBTqNTn+I2AHck9hjKKT1KJAGTKdsehYb41dBlrZdHmIjqKWSsgMaiSP3oqnc2uObjSbjb9MXskp6ukoZaimpz9XPKW6xj2ZbqQqnwfcPbhyvSs2DBG5R1Ffp1VnppoRBE8q+9W6Gpx8hgbi23Y46MK+q6NDSRvU1DJ1bIAFjU7KSe57XY2Gq25scPFjFRT3qstWmeWVxUtGgDK5JcOh72AsNxYje9zhvlVXllVTx0dEssc6/vij1BcgWvvawZgxsBtbV45avJACETDWsi7gIuh9I5lKitUVMUVRNGeqiRGdJdNiCeAGtvtf45OKaZPLH04opqczCTXFJChjOhCRLrB20jYW5v8Y3FAv1EHQqFRQmzRM9u21wPIv4vccYS5qrxzMal6rVpZUQwgL0jayKbkhS25JIuBxbfA6VO4YmU1L2EhzxMZn9dLPKaKF5BQUjFYwSfeb7sd/N7DsNsc8ryeszNGemRWjXYl3AB523O/GNMmTykS1MEd2uWFlvpH2/1+uOs2U5j0RUVcz6UKiNZG3+3O1rf3Y7IrX0yvqccSzNUD/ZqGtqIw9QqCJ9e5Z09vu+91J+3zjGzVuY1EzNNVzPc3Kl20/pe1sbmAST5JKks6OVqhfWCy2KKAOP7GPUdNTuUlbKqCTQN1hZlvbuRsT84sJjP5mhYvonHJc6OZlo86qpBKsQSAIo93wce/UFMhiBqYI1qNS/vpyE6gZrad7WAvcn5OLWVU+YIxfLsrCDWHJEd7c2sW4GLeaZrPmi6cwWAxaJVdA1yXsNKvcDQObaTvbcjjAL/tIC4/fUGgVrBiLK2DqZZSs0zfUyRStJKkns6kbHVpuBYNpJ87+cU8gigq3CvL9RRrP9X0nSxQArZTvxrAv2PxivfRlUVDMDKVZ+oyrsis5cknzcgW8X+MOvS2Vw1UVRHNWEJG2pIEe119xJ3HH4fi9+NscvUMqIdw4PsfVCcemKP/AFBzQSV8lIszKpCluoNlN73Xa9rX45/uqZdQUeWwxVdWzVLToJKZHp9Nhv7jvuLb2vxvhrXua7PKeI0+iJWGpXQGOVAN9DflY+SR9ylrp5czzTWOhB15GIQaienfvbZRYDvzuAL459ZG0DyMu+0czlFmtTLXU0j65UkewgjFwiryBbte9uL6SMLZKzNsmR1LSR6Zmd7hlLvtuxG9twbeSe+LEtQ6ypDkh6JgY2b8RlJt7r8m9jz57YmH9pOH1hmp50AlQtuYyBt8dwD22P3MoXHMWFjE8R1TpQ+pJTFPMKeukLCKoUANKFOk6lGwBIsO/tve22K9DU1OT55Vs5Z29qzS6TpRgt7X4N9iT+m3MTx5dJlsFbQiOKVWvJ02FkYkk9jfe/ew2sLYd5hUU2Y5HR19eLyC8LSaoy623unuO5C23HYbixwEEDjzqb+u6nBnrOcqhXO/rzR6osyjMEuz2imVdWqyn8LC219j+ePn2fF6RlpA+qSNmMiNZtIuNO+/IAOPrGZ0KN6arYAxik+kWrjkJF0ZD+K/F/nbbHyjOpRXyzTSQLC8bfvinDHYKAN99j3P9Ma09jtWfgSWBS/H5mfc6mLWAv2AtiPyx2eFgfw2+PGOZQjkY1tmJ4ODEnBiiJUiMgG54xoMrrKGJGDyvGzoUJ0E7H7Yzq4a5TUNRsJadj1m9oPGn7eeLWwxo7ihx5MOu4TW5OtNSu1fVrPOipqgPQdElbtqbuo5O+4G/fHbOMueerEkkpq5qjYVejUkRFtrHYc8D9PCaM10NQHOYUEL89KaQIx8AkA2/wD6/TFxK9BL0ZYqmlqDYNHDKNL376gQum1zcDzjqHU1qM4gDUQY/FHPRwO7RgwSXmhjWXV0AAeWftbkk997DcKHrKUTQyUlT0mWUPUPDJfUwJIWwHmxufJ8Yr5hWTVFDI309ZLQhAr1YIYIAwIIBF2XUFPa/wChxa9O5dJn1ZUZfFURQRq3VLoGtGthZhuCQdhp/rzhN7w7ZPksgKhzNB6dzJWq2WRnnFQOvFqfSt13K2JFze+25I7YuV75Q0scE9bTipWNdcN7sBa9zYW4OFNRlzw/QGnMdRSZfFI87JL0gTqA1tq4Ht+fub49P6WSszKesjzhHq5C4lSs9mxX2sHAta2kWtt5ON0WKtpYHAg/oALn2OaWqy6KaSaHMqQRkhTe9iewvbnY/wCrYtzilqLu+YQspFvaTax7Dbfvxf8ApjIjIM5bLhSwwiTpTM8lqiEoRYWILONsXhFSGJaSOdZWp1UiOnYkaybkq3c3H8Px8YeJUnIbJg/pt5NJQ02TTUj08c/Ud2De2TZiA1uBtiaKDLUYIkyCph9wSSRCtxySOdtv6Yd+n/TMRp0kfRHUsRJMkZ3BO9mt3va583wh9R0P0ks4gAgBBYPK1tZF+R+K2xNvJvfsFU1AscoGMyUIjLLJBVu8X7ThKG91SVWZjY2NhfcePjCPN4aXqWrGleQGQltZF7aisYPAAGne1ze98KfqpYM5o5Ypy2sKyrGlkF/G2O3qAs9QaYThZSy9OcptHGe7LfdVG97ggcXtbA9XpGzvU9f1C0CvdhzIqMry00dbIz1iwGR/pSzW6rxnQ/AvuRa3wcXMqpDSzK9MA0KuH0vGNbqEDFeLNYsdrXuPvihXo2VSwRapJYZal4YXk3MbdMNtYXtqJJJ7HtY4qemPVtJU51Sxy1SojL0UjKFSrH8NiNudvzvfHKt3v+vZ0KqKyBlzGVY1MvqfLYARECXWURAszs2rSLjgICd+QAcZmNxQ1NVS0oW66gHiZGQhttW1tgAb99+2NRnMLtT1EsaCOKIgSwi7s6H8Q0ABQbXB27kfOM/USiuWmrKOJfq1i11cali5dmOlQoI2ABPN9sZpDDGYTVKV48lz0RQxmup4Vp2qpHnJ6biyawjEi5uARbj4/TS+tcqqammdly+kgeCGNpV64BIu1+242Nvm+2M9RUNXS0dFmNFMzuoaSOJRo6O59vNuSe/A7475+2eZhJaWlqqd2UNMZyAqc/gsxuN9gAN7kji7gTPUWrof6gJHcW0Qny1JkpArqY1kjhSVQGB/iLB/cDfsAN+CcaWjoV/YayUmqM1FQJGNgmhLMTqLcAbA8b3GxwwyyOhbJEy+u0iLo6hLuXWwsWv9x/XC+aalpZY0qoZpqMbxSdN2RpLWBJ453JIsLYUspbOF7ENdU6g57Ea5vHFDl9dI4bRHlcxYAjVpCNtY7X9vz/fj5lmoy+KlMpgu0dZHMw6hYyR2Nib/AHItta+Pp3qerEHp6ocuFSvPRjV00kLYagQ2x/iHj3KNybY+JZkMxeWStmiEMUjmNBIwCyWtcLe2oeTawuO9hgunr2UHPp/6ilRdmOZfy/MMihqqn6ugWSOWoLo5ZmIiIsVI4Fhci29yPAx5/wDZKmkpUqNcLKr6nRgC139t7/2ThNHQVM0EtUscaQRMFZ3lULqPCgk7mw48Y4mkqpGGmJ3N7AJ7ifgWvjVd6o2484h2XMmuSljcillZ11GxZbG3a+DHrN8sqMqrHpasoJo7agj6tJIBsf1wYp7hYdwGJYyItGGtD00pZJgT1eAR/CO9vm395wpx2gmeK+hyL8jscBrbacmWhwZpEpIL6o6hY4NAaSWoBUoTvpKi+s/H+eOFRTQF1+hrIpwVZLKjRabj+VuAfI233ttddFU65IusVdFe5D3sfvbfDCjjjqJJmiUxRmQJFGkRdnLXsBuLAaTv+WDsy8Y9kOS38RjSyQ09NVUUKPIlUAk1ZeMNa97AaSwQlR/FwOMaP0tmlPkuW1MsLwNU1UfUcqthHFayLf7DUR5OE+Q0SyPBCtVVMfq9T8dGNrkAOpF72+bX884e5lldWMslo6lYgjoiJIAIiLFfdqOwFlN+4F9jgZ5OCInZYq2bZYoczo62dnNOUMsahZWdkUBgT5ubFSdvPN8cM3rJZqLLo6MkkO0UkaxALx3HNydzc72wjpXpw0eXwt+8CnolH1AW3IDHnv7rW8AX2vUZWJKhpIhVtIPfAHuV4/EbC9rEg25/TDldiq3Ihy5ZTng/PzOL0c7UIuXkmklKyQ0ih+mB+ZUE+cPaDJaulWjzKfK/p0aw/eBZX1j+Is2y382G5PGJyGpyISGKhqXy+uYD2V6XC+ADsQONyDjr6kzPOMkaHXPNPBLcTTSEFE2Itttubc/44brdX4T/AJiNjahSFI4Ps1mVepIo6IpC4UhGBLvYLZNrE9iQRuTuBvjJZ1nFXVVqQ0xd5WUKVVtJ083Vu1hfztf5wsrcySGgngNMgqUy/XK4JW0hIa1gbcHfbnFLRVZtS0kOVIUeaFWZwSCs4sGBP8pIFrcbXweqqtCWA5m1AIzHOWZjPm+ZdLL6mCqjiWx68IDrYckkbg/fk/q5zVKB8yqxPUoJKWIJPGYOvq1KQQVsdgRvse3kYoem6aJGraiNJZaqKRlgiJIikO/5XA3+Dj1XSHNM2NqelZ+j0tTLZ3kBN1O4uNgTfiw/INzljt64lVDdZuHQkeoEiqMmjkFJJMsrPOkhBDoGNhIwNiU0kLpNyRbi2MFReka1quKfK3gzCKMpIFY9PX3Asf8AE40kObyVdJmGZP03ep1xTuzFkGoooA3uFGsMAPA+cV6WWXLXH10o0zMCBBdoyNKkGzW3seDxbCn00A2Ecx+0nbleDNZQfX1tLUUbpG2bRMI5ZwrGCRSP4WtpZrWH5A2G9uTZN0qipkpKWOleYyU6QLECZF0G7sxPi9vseb2x2pq3Kp4o3r66ueJBcRKViRbb8AbcdrcY9j1DSZjI3+7mpVNWhYz74zuAQG2c2J7g/e+OYa7jk1g4/EZpvFle1uxE5nkyenper1oVjYTGIsHVwB+842tszD7WHjDmHPBPmMtZNTCWjcDpdZ1UuSPxLc8bjm3fC2eiy+sRTFmt11MFpqpjEyJ+FRpaxBFzc99rWAGK1cj5TTUlPBJDLUNKWBMgkA4UAeF9t7fJPOHKlFj7CMH9QtakHBMaZJnaft+KSup1FNN/uiOtj0mYgJe3FztccXGNFmeUTVH+6UTSQ0cIuQEFr727je+2wvv98ZrOIUrqCmmgMs7SSHdgAS4fbjYCxW22LnqfMsxzqspo0UXhqUnWKNtIZ4nDaf7dwQbHuL7Wwa7SO7q6efP8QWpuAtDqe5yzqopK+gpKlo5UnjgkhR4Jf/j2YaiAB+K4G43BtjEZzl0SZt182rZaun0qI21j32HF9wo82Hc40a5fVU9JWZVUl6wTSPN9NTpYopY7NIT8gG1jyASBfCP1PFLJTQR1VMsUMTgLoIuuzbc99Xg79zhyijcmw9RCy5S+U4mdzOprM+qocvoKcdGEfuKaEWVQAASb/AHuJ/PDOigofSiSVTNFW5sh0LYfu6c2BNv5jY/i48d8LpM+ky+memy6OGnR9nYC7N9zycZ+armmLs8hYubknvjjamg7yp4HwI2lgK5PJhW1D1dVJUSsWkka7E98GK5PnBjOAOBMZnjEqCcRj1HbWAwuLi+MdzMtR0xYRlzHHrtp1k3P5AHbDCjip4mc1s8iU0TBJBEqyF2ubBQdvJuePG+FU8rGodxzquP8MdJqioqyWkbUAbnYDc9zbB02A9cywTNMtYmUVavQTdWOWNZYpWTTJpblWsdiLEbG3Bxclz16lw9W6g6VMZcalJAGzL/L9vjY8YzkUE8j09Q0cgpo4ReUg6bAE2vxe5sB5ti9SQRvk6GdrMy6gQdxZmFwe2w+3N/OGU56EC1QY5PcvU0lLV1TSpppUUoepGmm0oAGtAL2BtwBfa+1sdc0helnVmklUtY3RzLHza6sQCLHkW2v+mdiYwT3LvoOx0CxYeLnYc840tLmby2hupF2lmLD2ot9RPnbZRx2w1SiONphdoxmUqqqakystV9OZmYrAq3/ABA+5t+3I25viMg9RS5aZJaVQsIuTC73RWPddu/cW328YqZzLFXzI7o9IXQdJX9ylLkL9uP8e+FjwSQ05UAupN9SG6n8xi2rC2bl5AEpm3LtaaulzBKpa+SpbVLJD/xFYcki++GFBNX1Xp6TVSTuiOJYDPMqKy29xAJBIFgQfg2OEXohFfNFeZwqwqZLsmoM3Crbi9yD+VucO2zFq+jqap6lY4UnEK0jLeSc2BJax2Fjba4G9r23BfrXQKB3MLpg5I8jyhevkrFzDMpCKunhSMUa6ekWN/xMdgbXJUbCxud7YqR1rZXQ1IrkAqCf+JI4cRRuQdOr+S1reRba2wUx50scMoykmMShdRkOpohvdAospHe5BPOFHqPNZHpFonkZ5ZZBLOTYm/a/zff4+L4WN27DRv6S0IV+YZmlLIfrMugWtKm8ktzqU+WTa333GOVB6lqYqsvMiSo9hLFKLq4/wOFEiT0EiTwTGx3WaM2v5H/bFiOekzCwqgKepP8A96D2v/1DsfkYvdhsERYgTYQ5XQ52pbIM0jop3Hvo68krz/C4uf1H54uf7IepsmppK+aoyiOmXlmqTZr8Ae3k7Wwj9NZe9NUCoqXQRIurr3BQKOSDhpn2fCtMTVEd6dEvSU8hOmNP+a48kfhB47b4Z0wvawFH+z3MwpHQE40Us6rHLVP0WSaRZNS7m55B8WP+tsMofpZY4anpS1FRBKVkCgWZSxIJ+bE7YyMWa1VQTHG5KrYKw7eN7jyecPvT0dTQRmf3trufaL/JBHPj9Rjs8OOPJtx8Hmbv6xHV6a0c2kROvyQbEn+gP5YQZzmUlNnVMPYJjUgsNRGz+zzx34/Xt4hzctmccxpFVZIDG0wQKe3Nudx/TFOsoqerFVWSMsvROoBhcubXBO++wO3GwvfGFp2ZJEwgA/28EYV88conUzuk8sKo6iIOVbYnbUNwRbe+M76mmSXL5dLuGjgjCq8XTJsTckdvwjGmnQVtI6wQxzU67AMxRm+zDcn4/wAwMY7O58tgoaqKItHKFKLC7Evfftvbm+57YG2ApMAmMzFOxY3JuTjyTgbnEY8+zbjHRDBicGMyTngvbBgwGSWlemkQCZWRv+Yljf7qbfrcY6I9GiNGHmbqCxYqFC/Nrm/6jFHEjBA8qMFCKOi9danJ12TU2/nTsL4tvmaGWKwKwoNARbXVAABv3N7n8/GEt8BNzvgq3FepI2qEhVg0YBVuGQ+0/O/H27Y7/UxxQrCFOh2DTP8Az/B+OP64TRTtGdrW8HjHdKwg8W/PHRr1aEZ6MxtMbZpWxVkVXK0UTEuOlNps9z/CSDYgKCOPGKlXOq01JJEggkKHqdMkagDYEjzzilPUCQBQAFBvsAL/AKY9GSGWNNbMrothtcYG94JbacSbcS3R184Wcl7oI7suw1WYW35uDuD2ti5+1MslkNRPTzGUsDLArDRKf+sWK38W27eMIupoV1X+IAf1xzBvjn2/eQT3CoxXqbip9Rw1EUQhQQQ6biFV1dP7Ebi3FwO3a5wiNNSyJM7y6NI1oTuZPKgHcnvhbS1LU8gkADECw1C448d8cXmZ21MWv98GRq0GccyO7P3La12klWRTCeYr8/N/Pzjm/QEwNOzlCeHFiB822xUvfEg2wLdlsmZxNTQZkxtAtpIVGuSG205HCnbi/j/K1WauNQZZJyTUs5aVDxIDxbwR4+32wkSVk3ViD2Ix2NYzN1GGqX+c8/8AfHTr1SBcdTBXHUZxL9PUBaeQNpG5tYgm5t9+2GhzOUUdOIpPewFmBOotxbfnGXgqXicuu9+b49/UoPcsel/OD1axQssLNhNmzy5cSaldQk02HJX4+Nv6nFal9RRUJ6HTWSlfaRX93xe3ceR3/TGUE7AEDvjmzljvirP8iCuFE2QMYn0PMs9o2oFWCpiqZJBopqewb6UnmS/N+LX3/U4Sesa+KWGlpgEeoA6ksp3ZfC3573t9sZiKZom1LzjzI5kYu5JYnk4Ws1garHpgxUAczyTfEYMGOdCQODEE4MZJknnBgwYFJDBgwY0JUnBgwYuSRib4MGJJC+C+DBiZkkYkHBgxBJJviMGDF5MkMGDBiSSRbE9sGDGx1Lk3wXwYMXmSRc4MGDFSQwYMGKkhgwYMWZIAA7E2wYMGKlT/2Q=="/>
          <p:cNvSpPr>
            <a:spLocks noChangeAspect="1" noChangeArrowheads="1"/>
          </p:cNvSpPr>
          <p:nvPr/>
        </p:nvSpPr>
        <p:spPr bwMode="auto">
          <a:xfrm>
            <a:off x="155575" y="-395288"/>
            <a:ext cx="1504950" cy="838201"/>
          </a:xfrm>
          <a:prstGeom prst="rect">
            <a:avLst/>
          </a:prstGeom>
          <a:noFill/>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486" name="AutoShape 6" descr="data:image/jpeg;base64,/9j/4AAQSkZJRgABAQAAAQABAAD/2wBDAAkGBwgHBgkIBwgKCgkLDRYPDQwMDRsUFRAWIB0iIiAdHx8kKDQsJCYxJx8fLT0tMTU3Ojo6Iys/RD84QzQ5Ojf/2wBDAQoKCg0MDRoPDxo3JR8lNzc3Nzc3Nzc3Nzc3Nzc3Nzc3Nzc3Nzc3Nzc3Nzc3Nzc3Nzc3Nzc3Nzc3Nzc3Nzc3Nzf/wAARCAB4ANgDASIAAhEBAxEB/8QAGwAAAgMBAQEAAAAAAAAAAAAAAAUBBAYDAgf/xAA/EAACAQIFAwMCAwUFBwUBAAABAgMEEQAFEiExE0FRBiJhFHEygZEVI0JSoWKxwdHwFiQzU3Lh8QclNEOCkv/EABoBAAIDAQEAAAAAAAAAAAAAAAMEAAECBQb/xAApEQACAgEFAAEEAgIDAAAAAAABAgADEQQSITFBURMicZFhgQUyobHB/9oADAMBAAIRAxEAPwD4bicGDGgJIYMTbE/ljWJJ5wY9YLYvEki2DHq2PSrfGwhMk8HEhCbbYYUGWVFdIUgjJt+JjsqfJPA/1a+NXlnpSmhANceoT3e6oPgLcE/mRfsDhyrRO8G9irMRHBI7aURmPhRfDBMizFyo+lZGbhZCFY//AJO5/TH0vL6WGGBoIVTWruC0MajuLbbgDSwN7dsS0DdemRpWZROji+n23DLYEAeB+uG10CAYJgTqPiYKk9H5pO5UxhEAu7srWUWJ5tiaH0pVVEh1VFOkQGzK2vUeygbXJNu/f8sfSsviarjlaikEaspTpsoGo3X+TdSLnjsT4vhfDQyRwxQU8weKKViagEKJ3uRe29txcDk9sBFdIfZ/7CA2Fd2J81qcnzCmjR56GeNTcC6HkefH5884oshBIINxyLY+yU8E1RZHn99jM6oRYE/0J5wtrstimLRVdLHyVswDBuLkHkcnYWO2CrplcZBmWuKHawnyorbtjzbG6zP0jAZSlPqp5AL6dWseeDvx8324OMvX5RU0QLuBJEDYyxe5QfB/lPwbYWs0zr+IRbVbqLLYMdo4mdwgB1HHOx8bYVK4hJ5wDHtV1EAX5x4xnqSTfEYMGJmSFsTbEXxN8WMS55PODEnBjMqeMSMRicDEkMSMGJtvjQkgBfFmjoqism6VNE0j2JIHYeSew+cco4yxCqLsxsFHJxqqWkGU0U3UljndjGzwiEsgZG1aCx2Pe47274cooDnnqUT8TOT0M8BXqKtjwyurA/mCRhtkWQvX2klukFzuOXtyF/Lk9vnjFqaKG881beUxya5IoTpUyOb6Ad9Ki29t97Dzh99ekJp6br0r0wHskpAzRRDhdTEDm5B8X35OH6aag3EFaXUdSzNS/T0aU0dOkKBw0bC46bjcEjjnknffnF6OonqKf98GuzEMAfct+QR+ZtvvcWta+LJZVonevZo4okOtpCTYf64HJ8X3wpg9TZfW1BokM1OWPTgqJAGBBNgDtdeed/JPh04ETG5owjqMvy60dXMEnmIIi0a3a1wCF7c2/TxhlWUBzXLKOoSWSGjlBaRxs5Wx0cG+7W+d/wAxhpcsraGrApy6VME2uJtXuVjfVv8AcA/rzfGufI8yWliq6OqhmgkQM7Mi8ke+4bexINxxfe198CuViBtIGYatK0YF+pTyOg0rU0zyVE5WeyhJX2BUbNp7jfn4HjC3OK6DL5QzU8idEjZ9UbSsP4V76Rfdvy746PXZvlFQ0OlDSMxdoYYljBvtqBsCTa25J4xnM1geaujin63TWXVLI0Wh7Na5CnYbC9vOFBo2rYs33R1rkZQFmlPqOhhyeCqjpOvE+lJIml90J9xIBINx447b7i13LfUGSZg0emp6M/ZKn273uLHgn8/8sIvUWR5XDlK/smjnapVQzMRYjc9ibkkaeN/jCTLPT1bVU0dTI9NBSyo0gllqE2QMVLFb3sCCD3244vE1SmLWVq3Jn0HMKWSeUdU2jKe1rW1E2/8AH5/GL1P6ekqIUl6apGVsZX9qi19vtt2uMVfStIclySOoz2YqpBeKGQFzEON9zsey/wCe1HPvWprUaGJ3SJGvIi3KuhH4gew34NiOD3xVmtOcV/vyDr0ljHJ4HzPdb6I9Px1cc75tHRvuTEkOtWP31ALb/VsJf9i8llRoo89RJRKIrz0hSzi912c74pxmszSZaumQ1EkJLoHQ6ZwGN/dxexJ53ttvsetRRVtJTCXoVRh+pSSojC6niW1iwNrEglgTa/4b4SfUNk5bP9CdNaUXjMqVvobMaOj+spxFV0wYN1qe7qfdbSQNx3JuB2F/GUqKcRSiK4LrfVY3tv5G2NvQ5rUZZVELrWSNywVZCE3sST3IIK7bYbZlkSepMtr58vp4KbMqfVNUUMLpokbgtsTpbn2+b/fGWdAOZH07qNw5E+UkWxGLcdDUVE4hponlkbdQovfz/wCceZaCpiaUSRMDEAX/ALIPGBlT5AHiVsGJItiMVJA4MGDFGSeMTgUXOLuX0E9fUJBTqNTn+I2AHck9hjKKT1KJAGTKdsehYb41dBlrZdHmIjqKWSsgMaiSP3oqnc2uObjSbjb9MXskp6ukoZaimpz9XPKW6xj2ZbqQqnwfcPbhyvSs2DBG5R1Ffp1VnppoRBE8q+9W6Gpx8hgbi23Y46MK+q6NDSRvU1DJ1bIAFjU7KSe57XY2Gq25scPFjFRT3qstWmeWVxUtGgDK5JcOh72AsNxYje9zhvlVXllVTx0dEssc6/vij1BcgWvvawZgxsBtbV45avJACETDWsi7gIuh9I5lKitUVMUVRNGeqiRGdJdNiCeAGtvtf45OKaZPLH04opqczCTXFJChjOhCRLrB20jYW5v8Y3FAv1EHQqFRQmzRM9u21wPIv4vccYS5qrxzMal6rVpZUQwgL0jayKbkhS25JIuBxbfA6VO4YmU1L2EhzxMZn9dLPKaKF5BQUjFYwSfeb7sd/N7DsNsc8ryeszNGemRWjXYl3AB523O/GNMmTykS1MEd2uWFlvpH2/1+uOs2U5j0RUVcz6UKiNZG3+3O1rf3Y7IrX0yvqccSzNUD/ZqGtqIw9QqCJ9e5Z09vu+91J+3zjGzVuY1EzNNVzPc3Kl20/pe1sbmAST5JKks6OVqhfWCy2KKAOP7GPUdNTuUlbKqCTQN1hZlvbuRsT84sJjP5mhYvonHJc6OZlo86qpBKsQSAIo93wce/UFMhiBqYI1qNS/vpyE6gZrad7WAvcn5OLWVU+YIxfLsrCDWHJEd7c2sW4GLeaZrPmi6cwWAxaJVdA1yXsNKvcDQObaTvbcjjAL/tIC4/fUGgVrBiLK2DqZZSs0zfUyRStJKkns6kbHVpuBYNpJ87+cU8gigq3CvL9RRrP9X0nSxQArZTvxrAv2PxivfRlUVDMDKVZ+oyrsis5cknzcgW8X+MOvS2Vw1UVRHNWEJG2pIEe119xJ3HH4fi9+NscvUMqIdw4PsfVCcemKP/AFBzQSV8lIszKpCluoNlN73Xa9rX45/uqZdQUeWwxVdWzVLToJKZHp9Nhv7jvuLb2vxvhrXua7PKeI0+iJWGpXQGOVAN9DflY+SR9ylrp5czzTWOhB15GIQaienfvbZRYDvzuAL459ZG0DyMu+0czlFmtTLXU0j65UkewgjFwiryBbte9uL6SMLZKzNsmR1LSR6Zmd7hlLvtuxG9twbeSe+LEtQ6ypDkh6JgY2b8RlJt7r8m9jz57YmH9pOH1hmp50AlQtuYyBt8dwD22P3MoXHMWFjE8R1TpQ+pJTFPMKeukLCKoUANKFOk6lGwBIsO/tve22K9DU1OT55Vs5Z29qzS6TpRgt7X4N9iT+m3MTx5dJlsFbQiOKVWvJ02FkYkk9jfe/ew2sLYd5hUU2Y5HR19eLyC8LSaoy623unuO5C23HYbixwEEDjzqb+u6nBnrOcqhXO/rzR6osyjMEuz2imVdWqyn8LC219j+ePn2fF6RlpA+qSNmMiNZtIuNO+/IAOPrGZ0KN6arYAxik+kWrjkJF0ZD+K/F/nbbHyjOpRXyzTSQLC8bfvinDHYKAN99j3P9Ma09jtWfgSWBS/H5mfc6mLWAv2AtiPyx2eFgfw2+PGOZQjkY1tmJ4ODEnBiiJUiMgG54xoMrrKGJGDyvGzoUJ0E7H7Yzq4a5TUNRsJadj1m9oPGn7eeLWwxo7ihx5MOu4TW5OtNSu1fVrPOipqgPQdElbtqbuo5O+4G/fHbOMueerEkkpq5qjYVejUkRFtrHYc8D9PCaM10NQHOYUEL89KaQIx8AkA2/wD6/TFxK9BL0ZYqmlqDYNHDKNL376gQum1zcDzjqHU1qM4gDUQY/FHPRwO7RgwSXmhjWXV0AAeWftbkk997DcKHrKUTQyUlT0mWUPUPDJfUwJIWwHmxufJ8Yr5hWTVFDI309ZLQhAr1YIYIAwIIBF2XUFPa/wChxa9O5dJn1ZUZfFURQRq3VLoGtGthZhuCQdhp/rzhN7w7ZPksgKhzNB6dzJWq2WRnnFQOvFqfSt13K2JFze+25I7YuV75Q0scE9bTipWNdcN7sBa9zYW4OFNRlzw/QGnMdRSZfFI87JL0gTqA1tq4Ht+fub49P6WSszKesjzhHq5C4lSs9mxX2sHAta2kWtt5ON0WKtpYHAg/oALn2OaWqy6KaSaHMqQRkhTe9iewvbnY/wCrYtzilqLu+YQspFvaTax7Dbfvxf8ApjIjIM5bLhSwwiTpTM8lqiEoRYWILONsXhFSGJaSOdZWp1UiOnYkaybkq3c3H8Px8YeJUnIbJg/pt5NJQ02TTUj08c/Ud2De2TZiA1uBtiaKDLUYIkyCph9wSSRCtxySOdtv6Yd+n/TMRp0kfRHUsRJMkZ3BO9mt3va583wh9R0P0ks4gAgBBYPK1tZF+R+K2xNvJvfsFU1AscoGMyUIjLLJBVu8X7ThKG91SVWZjY2NhfcePjCPN4aXqWrGleQGQltZF7aisYPAAGne1ze98KfqpYM5o5Ypy2sKyrGlkF/G2O3qAs9QaYThZSy9OcptHGe7LfdVG97ggcXtbA9XpGzvU9f1C0CvdhzIqMry00dbIz1iwGR/pSzW6rxnQ/AvuRa3wcXMqpDSzK9MA0KuH0vGNbqEDFeLNYsdrXuPvihXo2VSwRapJYZal4YXk3MbdMNtYXtqJJJ7HtY4qemPVtJU51Sxy1SojL0UjKFSrH8NiNudvzvfHKt3v+vZ0KqKyBlzGVY1MvqfLYARECXWURAszs2rSLjgICd+QAcZmNxQ1NVS0oW66gHiZGQhttW1tgAb99+2NRnMLtT1EsaCOKIgSwi7s6H8Q0ABQbXB27kfOM/USiuWmrKOJfq1i11cali5dmOlQoI2ABPN9sZpDDGYTVKV48lz0RQxmup4Vp2qpHnJ6biyawjEi5uARbj4/TS+tcqqammdly+kgeCGNpV64BIu1+242Nvm+2M9RUNXS0dFmNFMzuoaSOJRo6O59vNuSe/A7475+2eZhJaWlqqd2UNMZyAqc/gsxuN9gAN7kji7gTPUWrof6gJHcW0Qny1JkpArqY1kjhSVQGB/iLB/cDfsAN+CcaWjoV/YayUmqM1FQJGNgmhLMTqLcAbA8b3GxwwyyOhbJEy+u0iLo6hLuXWwsWv9x/XC+aalpZY0qoZpqMbxSdN2RpLWBJ453JIsLYUspbOF7ENdU6g57Ea5vHFDl9dI4bRHlcxYAjVpCNtY7X9vz/fj5lmoy+KlMpgu0dZHMw6hYyR2Nib/AHItta+Pp3qerEHp6ocuFSvPRjV00kLYagQ2x/iHj3KNybY+JZkMxeWStmiEMUjmNBIwCyWtcLe2oeTawuO9hgunr2UHPp/6ilRdmOZfy/MMihqqn6ugWSOWoLo5ZmIiIsVI4Fhci29yPAx5/wDZKmkpUqNcLKr6nRgC139t7/2ThNHQVM0EtUscaQRMFZ3lULqPCgk7mw48Y4mkqpGGmJ3N7AJ7ifgWvjVd6o2484h2XMmuSljcillZ11GxZbG3a+DHrN8sqMqrHpasoJo7agj6tJIBsf1wYp7hYdwGJYyItGGtD00pZJgT1eAR/CO9vm395wpx2gmeK+hyL8jscBrbacmWhwZpEpIL6o6hY4NAaSWoBUoTvpKi+s/H+eOFRTQF1+hrIpwVZLKjRabj+VuAfI233ttddFU65IusVdFe5D3sfvbfDCjjjqJJmiUxRmQJFGkRdnLXsBuLAaTv+WDsy8Y9kOS38RjSyQ09NVUUKPIlUAk1ZeMNa97AaSwQlR/FwOMaP0tmlPkuW1MsLwNU1UfUcqthHFayLf7DUR5OE+Q0SyPBCtVVMfq9T8dGNrkAOpF72+bX884e5lldWMslo6lYgjoiJIAIiLFfdqOwFlN+4F9jgZ5OCInZYq2bZYoczo62dnNOUMsahZWdkUBgT5ubFSdvPN8cM3rJZqLLo6MkkO0UkaxALx3HNydzc72wjpXpw0eXwt+8CnolH1AW3IDHnv7rW8AX2vUZWJKhpIhVtIPfAHuV4/EbC9rEg25/TDldiq3Ihy5ZTng/PzOL0c7UIuXkmklKyQ0ih+mB+ZUE+cPaDJaulWjzKfK/p0aw/eBZX1j+Is2y382G5PGJyGpyISGKhqXy+uYD2V6XC+ADsQONyDjr6kzPOMkaHXPNPBLcTTSEFE2Itttubc/44brdX4T/AJiNjahSFI4Ps1mVepIo6IpC4UhGBLvYLZNrE9iQRuTuBvjJZ1nFXVVqQ0xd5WUKVVtJ083Vu1hfztf5wsrcySGgngNMgqUy/XK4JW0hIa1gbcHfbnFLRVZtS0kOVIUeaFWZwSCs4sGBP8pIFrcbXweqqtCWA5m1AIzHOWZjPm+ZdLL6mCqjiWx68IDrYckkbg/fk/q5zVKB8yqxPUoJKWIJPGYOvq1KQQVsdgRvse3kYoem6aJGraiNJZaqKRlgiJIikO/5XA3+Dj1XSHNM2NqelZ+j0tTLZ3kBN1O4uNgTfiw/INzljt64lVDdZuHQkeoEiqMmjkFJJMsrPOkhBDoGNhIwNiU0kLpNyRbi2MFReka1quKfK3gzCKMpIFY9PX3Asf8AE40kObyVdJmGZP03ep1xTuzFkGoooA3uFGsMAPA+cV6WWXLXH10o0zMCBBdoyNKkGzW3seDxbCn00A2Ecx+0nbleDNZQfX1tLUUbpG2bRMI5ZwrGCRSP4WtpZrWH5A2G9uTZN0qipkpKWOleYyU6QLECZF0G7sxPi9vseb2x2pq3Kp4o3r66ueJBcRKViRbb8AbcdrcY9j1DSZjI3+7mpVNWhYz74zuAQG2c2J7g/e+OYa7jk1g4/EZpvFle1uxE5nkyenper1oVjYTGIsHVwB+842tszD7WHjDmHPBPmMtZNTCWjcDpdZ1UuSPxLc8bjm3fC2eiy+sRTFmt11MFpqpjEyJ+FRpaxBFzc99rWAGK1cj5TTUlPBJDLUNKWBMgkA4UAeF9t7fJPOHKlFj7CMH9QtakHBMaZJnaft+KSup1FNN/uiOtj0mYgJe3FztccXGNFmeUTVH+6UTSQ0cIuQEFr727je+2wvv98ZrOIUrqCmmgMs7SSHdgAS4fbjYCxW22LnqfMsxzqspo0UXhqUnWKNtIZ4nDaf7dwQbHuL7Wwa7SO7q6efP8QWpuAtDqe5yzqopK+gpKlo5UnjgkhR4Jf/j2YaiAB+K4G43BtjEZzl0SZt182rZaun0qI21j32HF9wo82Hc40a5fVU9JWZVUl6wTSPN9NTpYopY7NIT8gG1jyASBfCP1PFLJTQR1VMsUMTgLoIuuzbc99Xg79zhyijcmw9RCy5S+U4mdzOprM+qocvoKcdGEfuKaEWVQAASb/AHuJ/PDOigofSiSVTNFW5sh0LYfu6c2BNv5jY/i48d8LpM+ky+memy6OGnR9nYC7N9zycZ+armmLs8hYubknvjjamg7yp4HwI2lgK5PJhW1D1dVJUSsWkka7E98GK5PnBjOAOBMZnjEqCcRj1HbWAwuLi+MdzMtR0xYRlzHHrtp1k3P5AHbDCjip4mc1s8iU0TBJBEqyF2ubBQdvJuePG+FU8rGodxzquP8MdJqioqyWkbUAbnYDc9zbB02A9cywTNMtYmUVavQTdWOWNZYpWTTJpblWsdiLEbG3Bxclz16lw9W6g6VMZcalJAGzL/L9vjY8YzkUE8j09Q0cgpo4ReUg6bAE2vxe5sB5ti9SQRvk6GdrMy6gQdxZmFwe2w+3N/OGU56EC1QY5PcvU0lLV1TSpppUUoepGmm0oAGtAL2BtwBfa+1sdc0helnVmklUtY3RzLHza6sQCLHkW2v+mdiYwT3LvoOx0CxYeLnYc840tLmby2hupF2lmLD2ot9RPnbZRx2w1SiONphdoxmUqqqakystV9OZmYrAq3/ABA+5t+3I25viMg9RS5aZJaVQsIuTC73RWPddu/cW328YqZzLFXzI7o9IXQdJX9ylLkL9uP8e+FjwSQ05UAupN9SG6n8xi2rC2bl5AEpm3LtaaulzBKpa+SpbVLJD/xFYcki++GFBNX1Xp6TVSTuiOJYDPMqKy29xAJBIFgQfg2OEXohFfNFeZwqwqZLsmoM3Crbi9yD+VucO2zFq+jqap6lY4UnEK0jLeSc2BJax2Fjba4G9r23BfrXQKB3MLpg5I8jyhevkrFzDMpCKunhSMUa6ekWN/xMdgbXJUbCxud7YqR1rZXQ1IrkAqCf+JI4cRRuQdOr+S1reRba2wUx50scMoykmMShdRkOpohvdAospHe5BPOFHqPNZHpFonkZ5ZZBLOTYm/a/zff4+L4WN27DRv6S0IV+YZmlLIfrMugWtKm8ktzqU+WTa333GOVB6lqYqsvMiSo9hLFKLq4/wOFEiT0EiTwTGx3WaM2v5H/bFiOekzCwqgKepP8A96D2v/1DsfkYvdhsERYgTYQ5XQ52pbIM0jop3Hvo68krz/C4uf1H54uf7IepsmppK+aoyiOmXlmqTZr8Ae3k7Wwj9NZe9NUCoqXQRIurr3BQKOSDhpn2fCtMTVEd6dEvSU8hOmNP+a48kfhB47b4Z0wvawFH+z3MwpHQE40Us6rHLVP0WSaRZNS7m55B8WP+tsMofpZY4anpS1FRBKVkCgWZSxIJ+bE7YyMWa1VQTHG5KrYKw7eN7jyecPvT0dTQRmf3trufaL/JBHPj9Rjs8OOPJtx8Hmbv6xHV6a0c2kROvyQbEn+gP5YQZzmUlNnVMPYJjUgsNRGz+zzx34/Xt4hzctmccxpFVZIDG0wQKe3Nudx/TFOsoqerFVWSMsvROoBhcubXBO++wO3GwvfGFp2ZJEwgA/28EYV88conUzuk8sKo6iIOVbYnbUNwRbe+M76mmSXL5dLuGjgjCq8XTJsTckdvwjGmnQVtI6wQxzU67AMxRm+zDcn4/wAwMY7O58tgoaqKItHKFKLC7Evfftvbm+57YG2ApMAmMzFOxY3JuTjyTgbnEY8+zbjHRDBicGMyTngvbBgwGSWlemkQCZWRv+Yljf7qbfrcY6I9GiNGHmbqCxYqFC/Nrm/6jFHEjBA8qMFCKOi9danJ12TU2/nTsL4tvmaGWKwKwoNARbXVAABv3N7n8/GEt8BNzvgq3FepI2qEhVg0YBVuGQ+0/O/H27Y7/UxxQrCFOh2DTP8Az/B+OP64TRTtGdrW8HjHdKwg8W/PHRr1aEZ6MxtMbZpWxVkVXK0UTEuOlNps9z/CSDYgKCOPGKlXOq01JJEggkKHqdMkagDYEjzzilPUCQBQAFBvsAL/AKY9GSGWNNbMrothtcYG94JbacSbcS3R184Wcl7oI7suw1WYW35uDuD2ti5+1MslkNRPTzGUsDLArDRKf+sWK38W27eMIupoV1X+IAf1xzBvjn2/eQT3CoxXqbip9Rw1EUQhQQQ6biFV1dP7Ebi3FwO3a5wiNNSyJM7y6NI1oTuZPKgHcnvhbS1LU8gkADECw1C448d8cXmZ21MWv98GRq0GccyO7P3La12klWRTCeYr8/N/Pzjm/QEwNOzlCeHFiB822xUvfEg2wLdlsmZxNTQZkxtAtpIVGuSG205HCnbi/j/K1WauNQZZJyTUs5aVDxIDxbwR4+32wkSVk3ViD2Ix2NYzN1GGqX+c8/8AfHTr1SBcdTBXHUZxL9PUBaeQNpG5tYgm5t9+2GhzOUUdOIpPewFmBOotxbfnGXgqXicuu9+b49/UoPcsel/OD1axQssLNhNmzy5cSaldQk02HJX4+Nv6nFal9RRUJ6HTWSlfaRX93xe3ceR3/TGUE7AEDvjmzljvirP8iCuFE2QMYn0PMs9o2oFWCpiqZJBopqewb6UnmS/N+LX3/U4Sesa+KWGlpgEeoA6ksp3ZfC3573t9sZiKZom1LzjzI5kYu5JYnk4Ws1garHpgxUAczyTfEYMGOdCQODEE4MZJknnBgwYFJDBgwY0JUnBgwYuSRib4MGJJC+C+DBiZkkYkHBgxBJJviMGDF5MkMGDBiSSRbE9sGDGx1Lk3wXwYMXmSRc4MGDFSQwYMGKkhgwYMWZIAA7E2wYMGKlT/2Q=="/>
          <p:cNvSpPr>
            <a:spLocks noChangeAspect="1" noChangeArrowheads="1"/>
          </p:cNvSpPr>
          <p:nvPr/>
        </p:nvSpPr>
        <p:spPr bwMode="auto">
          <a:xfrm>
            <a:off x="155575" y="-395288"/>
            <a:ext cx="1504950" cy="838201"/>
          </a:xfrm>
          <a:prstGeom prst="rect">
            <a:avLst/>
          </a:prstGeom>
          <a:noFill/>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488" name="AutoShape 8" descr="data:image/jpeg;base64,/9j/4AAQSkZJRgABAQAAAQABAAD/2wBDAAkGBwgHBgkIBwgKCgkLDRYPDQwMDRsUFRAWIB0iIiAdHx8kKDQsJCYxJx8fLT0tMTU3Ojo6Iys/RD84QzQ5Ojf/2wBDAQoKCg0MDRoPDxo3JR8lNzc3Nzc3Nzc3Nzc3Nzc3Nzc3Nzc3Nzc3Nzc3Nzc3Nzc3Nzc3Nzc3Nzc3Nzc3Nzc3Nzf/wAARCACQALQDASIAAhEBAxEB/8QAGwABAAIDAQEAAAAAAAAAAAAAAAUGAQMEAgf/xABDEAACAQMDAgQEBAMDCAsAAAABAgMEBREAEiEGMRMiQVEHFGFxFTJCkSOBoRYzUiQlRGKCsdLhFzRjcpKUorLC0fD/xAAUAQEAAAAAAAAAAAAAAAAAAAAA/8QAFBEBAAAAAAAAAAAAAAAAAAAAAP/aAAwDAQACEQMRAD8A+46aaaBpppoGmmmgaaaaBpprTV1UNFTTVVVIsUEKGSSRjgKoGST/AC0FX+I3Ur9P2ZIbdtkvFwf5eggzyzEgFvsoOfvj31TqCnuPwwvVrmutxkq7NdI0gr555mYU9Tydwz2Uk4z989hqV6Gppur+pqnre5wFaWMmnssT5ysYyDLj3bP+/wCh1dupLJSdQ2WqtVwXMFQm0kDlT3DD6g4OgkwRgazqg/DG91gSp6Tv523m0eQE/wCkQDASQe/cD9s99X7QNNNNA0000DTTTQNNNNA0000DTTTQNNNNA0000DTTTQYOvm/xBq6jqm/UnQ1okcRswmvE8ZH8KAchD9W9vt3BOrV1v1LB0t0/PcZcPN/d00OeZpT+VR6/fHoDqM+GvTU9mtc1wuxL3u6v8xXSMckE5IT7Ln0/+tB2Ul4pbVCLfFb5oqajXwYhDh/Khde3pxH/AF/nrttV8S41b0/y7xFU3qzMCH8xU4x9gfsRqGNXJFV1Kp1AIAKty8brvO3eBtAbOAOQcdgc+2t1JdGhlV66/RSQq27cm3DpsHcBeBkM27OMA/cBE/E601lJLSdZ2CMm6WrHjRqcfMU2TuQ/bJP7+uNXKxXakvtpprnb5RJT1EYdSD29wfqDkEe41up6umrPESGRZNow647Z9CDr53YW/wCj7rWTp6UlLBeGM1tds7YZyQDDk+/p/L3Og+naawDnWdA0000DTTTQNNNNA0000DTTTQNNNNA0000DWCQASTgD11nOvnXxa6lakgpembfVxU9wu7bHmeUIKaDszkkjHYgcjscaDhpHPXvWMl6YCTp7p5mFEndaufHL+2AQMED2+up+Tr+KK3JWy2qrWN6WeqXkEOkcaOdpHcHxNucAAq3PYnfY6/o+yWOntFHeLUKWGPZtNUnnz+YnnuSTn769yXHomWCGCStsjQwwNTxIZo9qRMAGQDPCkAAjtwPbQJq+kNTcKd+nvFengNU4VFbxVI3LjIwWZ94wT3Uk9xnipr5ZqupFFBZad3kRNgCptLNJIm05GRgwsSCMjgYzxqQmvPRrCoeW5WRvGgEM2+eMh4hnCNk8ryeDxydcNpvHRdXboaqV7HTSVESs8ZmjJXzFwCeCSGJbPuSe+glKe50dDX0lJJb1o6utZlKqVO3bkLuK+jbTj7c88ajL5bqb4i9D08iBqWpmiSson3eeCTGUOR+x/wCWus3PosrtNfZdu5Xx48f5lOVPfuDyD769W+7dGW0n8PuFlptyKh8KaNcqudq8HsMnA7DJ0Gj4c9TydQWd4LiBDere5p7hTk8q44DfZgO/vn21btfIurLxbOner6brCxXOiqoqgLTXekgqEZmjyAJQoOSRwPXsO3OvrFNUQ1VPFUU0qywyqHjdTkMpGQRoNumsFgDydZ0DTTTQNNNNA0000DTTTQNNNNA1F3S8pbHUT005idCVnVcx7/RSRyCfQkY599bL3cktVvkqpPEwMKNkLSYY8AkKM49z6agbHbo6+7SXqWjmpiwVgDMwDSYIJAHDIQVPPGRnGedBNXi90tmsU13ueaeCGLe6uRuBPZfqSSBx66qXw0s1XVvV9Y9QQkXW6nMMUnPy1P8ApUe2eD6enHfXDfM/EDriKwwtv6fssgmuDgZWeoBOIc9iB6/7XY41dR1Db0cxv4sSo2ws0eFUgE44/wC638wR30HZXVtJQmBZkZpJ3McUccRdmIBY9hwMA8njsO5GuOPqG1SFAomAdggLUzqFcpvCNkeVtvocc8d+Neaye2V4iqnmlQUZMiVMe5dnLRkfUHDcEEcA+gOuRaWxSJNVLUVEscBWokXxHKlym1Xx+okcj0zg4zzoPa9XWGamSaOZisqqY8QMWYsHO0DGdwEb5XuNv1GddsutqtNppqYNUVEcAEAmWlch2EixkZAIBDsAQT7nsCdc81j6bW3VU4FR4GI4qlY2cmUopjUOv6j5u5HfB7gEbfBsTItHHNUJDPOHWFCwVZDJ4m7GO5dDyfXPbnQds/U9mgp5qiRpBFFFJNu8BvOkbbXZePMASO3cEEZBzr3N1Daoa9KB95qZJGRUWBmyVZFJ4HYGROfuewJHBWW7pxFmtlW7gPDLAKcyP5I3wzhAOw5Xt2yoGOBrVOnTchp5airmcRT+OrGR8NIGD7j7ny9x6AjtkaCy1lBS19HNS1cCSQTxmORGXhlIwdUL4ez1PTF7quhro8jxQgz2iokP99ATkr91z2+/GMau9VdqOj8H5ibw1mQursp24GO59O41VuvrM3Ulmiu1iyLzapTPRSY2lypyU+oYDtoO7raeWlEE01bNBTKwaGOkg3SyzDLYLHhVwMnO3PIzqes9etyt0NUgXzg7grBgGBwcEdxkHnUP01eqTrTpaOqQbHkHh1EJzmCZcEqe3Y4P1GNeLbdaikus1Jd6zxWln8GljSEAgBSxZscKCAcAnOFz64AWjTTTQNNNNA0000DTTTQNYb6azqr9Y3hKVYrcZjBJVKxWQbs+XkhQCC3AJIUhsdsk6CO8U9S3ZjHFC0aMUSSRmDwNGxyyEAhmyQCvGCCMnka2/EbqJulun1prPEGulaTBQwRjkE93x7Dv98ak7ZJT2qnkqLzWQC4fKLNUyPtDrCgPJwBkA7jznknVW6DpZOrepKrrm5U5SAA01oiccpEM5l+hbJH7/Q6CZ6EoLT0l09DbkqhJOSZKqco2ZZT+Y9u3oPoBqZmrLLNxN8vIM5w8OeffkfX+upcDGom6dQUlruVNQ1Sy76lC6OigqAHRMHnOS0i8AH19tBj5yy42/wCT7eOPB9jn299eVqrIqlQYdpzlfDOOe/GMemuRes7c1rW4eFUCIywRFSEyDMQEyd20csM88euu09QU/g0TJBUST1lO1RFTIqmTYoUt+rbxvUd+54zoNVRXWeKlnMYpz/DclPBO1uMnIxznA/bXB07cbPXWK219TT0MVVU0sU8qxU+ArsgJxwSOSfU665+qLc1K5ljqPCfxYxlQN7xqzSRjzfmAVxzgZU88a5aHqay26z0cNvhqTSRrHTU0agFuIwQnmbIYDAw3mzxg6CQE9iBJxASQAS0RPYYHceg416WrsaklBTrkEEiDGQe47a0VHVlJBTLVilrJaR2VY6iONdj7pFjBBLDAy4OTjKgkZ15k6vt8ccDNFVA1PgtAhjCtKksixq4BIwAzrkHBAYccjQdXzll4yYCR2zETjt2447D9hrZDc7VAhWGSONSckJGQM+/A1yw9VUU1dFRJDUiaWR0UMgA8sjxk9+RlD2yQCCQMjU9oPk81fTdEfEAVtJKxsF/fFYoUhKWo9H7cBiefueeANXXq6hE9GlakMcz0xLKsvKKCMFtpIBI9ycAE8Htru6mslJ1DY6u1V6kwVEZUsO6HuGH1BwdU3oXqcWy3XHp/q+oigrLFiN5pmws9P2RwT3yMD+Y9TwFq6Uu8VxozHHMZzAdni7cCUD9Q4AI9MgYOOOOdTuqBdK2poL5FXrhYpljNHHFCIxPHt4VyeS4JI8xRVDKRlgRq80dRHVUsVRCcxSoHQ/QjjQbtNNNA0000DTTWCcHQclzrUoKOWdgXZVYpGilmkIBOFUck8dgCdVXpKGevrK+oro1nikZfFMwGRKjFhtUEgjLHBIV1CqGGe2y/TNeLsts8K4J4Um149g8CTI3Bi65K8A4LDGQRjOurqy+U3RXSz1IDTTDEVLEW3SVEx4A55JzyfoDoKn8RYIuteq7f0hRQoXpwZrhXhAWpIyPyKfQtxx65X0zi5W+tpOnqWms9wqFU0lMn8ZafwoivmVQMEgHCHIHtngar3w3gSy2iStusVzkvV0b5muka3T5DHkJ+X9OcffOrU90t7kl6KuYtjJa2TnOO36PqdBsW/wBtyQZyvtuQ+bOcY++D+2tNZU2hKmmvExYyASUscq78KpOXyO2Mx5yR+nvrTLNZZc+Ja6o5IOfwqYHI7HOzOtvz9r2FPkKzYTkqbXPjP22aCMjt/S1PSpRxCXwg0cscSzTcvEdyMMt+YEDn1wMkjGukv08IBMnibqOIATAyCbY4XvITubIC5JJ7Antrc9TZ38MtbavMZymLXPx3/wBT6n99bFr7WuQtvrADjIFqm5x2/R6aDkrqLptMR1Y2CUNtBkkGDKu1ivPldg2MjDeY++tVRD0rUJU71DpI5lqI0aQCViqp51Bw2VVeCMHv9dd7V9sxu+QrCyL5c2ubjA4x5NR9huturbLR1NTbZvGmiV5PDtUu3OPTyHQbJY+mqik8zu9MZY2CRyS7A5kDoVUHA86gjH27HGvBpul5KU0qRM8BEcI8IyARAENGEIPkAOCNpHYEduJAV9sEbRigrAjY3KLVNg4/2NYestLkl7dVsTySbVNz/wCjQctLD02GWohYk0y+NhpZSqHLNvKk43EyMdx5Oe/bUkeobUAc1iDG7Plbjb39PTXIlRZ43d47bVozp4bbbVOAV9iNmtjV9rfG+31jYORm1TcH/wAGg6Px61ltoq0LAA42nOCcD099fPOt+na+nMHX1HUi6XGhcTCEwhI2pOfIq8nIDEliSTz9AL185ack/htXknJ/zVN/wa3fjFEI/D+WuGzG3b+Gz4x7fk0HPHUUnVHT1PcbcY5VljE1N4vKh8ZCuAeeeCPp765ema6uFTVU9xeVgsxjDGMBI3LMQgK8cIYxgZAIPmJ1Uekq6Pozrabp3w6iKw3ZzPbnqIZIhBKR5ohvA44/9vfOrb1bb6hI1uNrQmrjkXGZHITcyqzhNwTIUsckffQWkazrjttV83Ars0BlH94sMokVSewyPprs0DTTTQYPbVf6muSI0dtFT8q843NUOGCKM8IzDG3dyM5B4JHtqw61VEUc8bRTxrJGwwyuMgj66CK6fpKqno0qLrIrVfhBHfIOFXOPN69ycn6apVlH9v8Arl75Km6w2N2ht2eVqJ/1SD6DAx/L2I13/Eu8VdQ9L0fYiTdLv5ZpF/0Wn7O55GMjOPfB9cakqC1zdOUcdus9fSQUtPGkccE6jk7eXJBByzEZz9ffgLaAPppxqvJX1yiYz1lvBUqQokBKrlgf/j+x1qasucL+C1dQl1WPeJGBO44DDAA9Q2P5/TQWbjUBdb9JR3untsUUTeKFy5bcV3b8ZUcj8hwSME5GQeChraoPBLLcKJoWpst5gA75I3D2GcD11yU9XdKgJLBV2qoc+UNkfm7YB9BkHjk9+e2g5aXrKqqqK31CUkCmrhpnI3E7Gkjkdl7jJXYPUd9d8fUs1TDbPl6ZElrqRqkvNuEMZVUOzeVG7O/g47KxxxjXljcqaDFS9uGHMr+KyjClmOewHC8Z+g+pPlJ7tLHItRUWplR9vlxhMqSO/BPK/wAs+/AaJOrp1p2leiTaXqYdqsSUMKM3iN/2bbOCPRkP6sDipeqpKC0rBSWyKB6WT5V6eaVv4DLCrkZOWdcso3qDwd2MZxNzGumqZGpJ6PbKkQQEoTjktnjnII9cccY1iKWtDyCrrLY+CVRQoUiXyADknkHcO3qvtyHDVdW1cNujuC01IY5ZliEHikzx5qEhGUxyQHJI42sAvPfXl+s50jp3algzPFTTHZIWFOssyxsJDgYwG3A8btr8DaTru3VheL/Krfvk3mXOwjvlSBjJAwT39NeletWKLxKu3bjOWlVdoEkeB5TnueTz9tBzU/VU01xpqUQQFZp2jLo5bAEsqAkDJXIiyCRtPIyMc2zjVYlmrY68xwVtvIDExBtofbv7ZxjhTgD3HJ1l6y9eOyLLQkAHa4kXGdxGDnnsM9vQ9tBZuNONV2Otr5qGoSWppoaoN5HWRNu3I7d+SM9x6jXlqy6pSwSzVdAsheRZNsg24zhMe53YB++g9dd9Lw9VWCWhL+DVIwlpahfzQyryCD/Q/Q64Ph91G3U1kkpLtEsd4oH8CvpnAJDjs+PY4z7ZB9tTAivhjRmlhDiQMyjGCoByvb7HOqf1zTzdH9TU3W9vjlejl2014p4+xj/TL9xx/TtknQT3TNJU0F2qaISQRww+aVRAfEqWIGJC/CqABtCLnGByMY1bNaqaohqoI56dxJFKgdHXkMCMgjW3QNNNNA1G9RXik6fs9Vdbg+2npk3Njux9FH1JwB99SLHA18vuxPxD65/BlG/p2xSCStcEFamo9I+/IHIP2btkaDPw8+ZSev6nv1tujXW6tuUClZhBB+hFP2x6D041aKx7ZWytLU2W6O7jDE0j8jKnH28o/bVmUKAAoAAGAB6azxoKqy2hihNjumUXahFNICoznAOeOTrNR+FVJbxrNdyGzkCCUA5JJ7H3J1acjTj6aCtSzW2ZI0lst0fw1ZUY0sm4Bu/mznWuM2uOZZUs13DqwZf4EuAQSe2cep/fVp41G9QXB7Xa5a2MRt4bLnxDhQCwBJP0BJ/loImra01jMamxXJ90JhYfJuAYyCCpA4wQToHti0rUyWa6rESDtFNJ5SBgEc8a5q/rCekkJSlimpyJgJo2LbWWbwkJA7qx4JH5SRnjJG89Tz4gYpRxrUVLU6iScgwkSbAX49ccD/Eyr/raDEX4ZT7WgtF4SROVkFPJnODz35PmP7n31ydPVlJPaaCqqrXdJ6to1kecU8h3vgebOeew0m62nXZut6CJysRk3kgO1Q0KkADJjfaSrfVfQ515snUZQ01qoqamgiRzBG8s5dURRIQdwyH3BBjDZ5bIGMEO+M2qMuVst2y4YMTTyk+YYPr6jj+Q9tB+FDGLLdhhtw/gS8HOff351ofqyqjkeKSO3q6IGMnzB8L+58UqHxznsDjsCccY0k6vnSRl+TiBEqjw5JdjLGaVp9zZ4XDAISeOc59NBtiS0wtEYrNdlEZBVTTSMvBBHBJ9QDnvxrMn4VJ+azXcc54glGP2P0H7D2GpXpu6Pd7e1TNGsbrK0ZQZ4K4Bz6d89iRjHOpXjQVVVtCklbHdBldv/VpO3P147n99bBLbQsYFnu48M5U+BLkHOc5zyc+/199WbjTjQRAvyAY/Dbr/AOTbWiuudJX0k1JWWi5y08yFJI2omIZSMEansj6aZH00HzL4Z3KWxXWp6JuXzCxxAz2mWqQo80BJypHupz/XgY19NBzqm/EvpuovFshuVnYxXu0uamidQMuRyYz9Gx298emdSvRPUdP1T07TXSECN3G2eLPMUg4Zf3/oRoJ7TTTQU74ldUT2K1Q0VpjM17ucny9DEvJBPd/svH8yPTOuvpLppOlOk0tdNLvqRG7y1B4LytklifbJwO/AHfXz2x9RUD9dXTqTqeO4JUQs1JbqVaGSRIYgfz5C/mOD+5+mLo3xJ6cZSpFzwRg/5tn/AOHQdIr7psiFNcbfMJRiFF5kYgjIySAcZ747a6aisr/m2iS4W5Im/uwJAHxtHuD67j9se2q7H1f0XFKJEpbiGBJJ/D6jzZAXzeXngDv7aL1d0UsJhWluIjLFiot9QBk9/wBPrk5986CX+dvPguTcaBpVLDbCyflHK5LY8xBX6Dd+/RT1FzqgStwoHLtHs8CTuASWxkHk8e/A9DzquJ1P0MgIFHciuc7Tb6ggHOeAVwO2tkfWHR0XMUV1RslgwoajOSc/4ffJ+50E6094hX+JdLaGXPiI5HBOR347Hb3Hr9OfdVPcvmj4FxtxgbarCRx5QAN2Bjv+bufUccagZusujp5jLLBdGctuP+QVGCefTbj1P7n314bq3opgVNJcQpOSot9QATjHPl+p0FiD1q1UTJX20UnlUqygNtHEijt2KnH1PbjnS0lz3Mr1dqKuGDsWGW77fTH+Lv8A4R9RqDk6t6LlhSGSmubRocqpoKg87i3+H3J15/tV0TlSKe6jaxYAUNSBkkE8Y9wDoLIWux/iNUW1IclRIp/NzwASMeg457nWh2uUsfgiqtbB4t8gGMAj1zjt+XGe311CxdYdIR0SUbJdpKeMgoj0E5C4yR+n6/7tZHWPRok8T5e579u3Jt9Qf5/l79+e/J9zoJ0yXF44VhqrYZZHJInCkkBhtGFOCcZ7HudHN2i3+JW24VIdc7yB5NnK8jI8+0/bjVfTqvolHV1pLiHRgyMbdUEqQMAjK+mknVvRk1RJPNBdHkkABZrfPkYAHfb64Gf+egsXzVdK05orhbkgBb5cIRyVJDBu/qrDj2OtUc98mqAkVdbGcjsrlh3JHGOezDvqGg6x6NgbdFT3NWxjd+H1Gceb12/67fvrynV/RscqTR09zWWNSscgt9RlAfby8aCyTVNwWSQNW0Ij8Mqx8UKVk2gccHHmz3J76W2qrY2KXG40LOUQhVbc24HDdsccH7arD9WdFyu8k8FzlaRnZi9vn5DZyPy9uTxr1/a3orer/K3Lcrl1P4fUZUng48vtx9tBOxzXYysrXSgHnkwQwbgyHHoOyFeM989++t5muq0kUlRX0COzqdyNtVk2nOM57sV//carb9W9FuVL01zZlYspNBUEqTnkeXjude36y6NkjSOWmuLoiFEDW2c7FIAKjy8DgaC7W01D0aNVvE8rEndF+UjPBH8sa+d3Lb8Peu4rlEpSwdQyiKqQEBKep9HA9ARkn/a+g1Nx/EfpuNAi/iuB72+cn+q6j+o+sOkuorLV2qvW5mGpQrkWybKN6MPL3BwRoPogOQCNNfMvh11dXp02lJcLfcKuSilanSpEDKZo1xtYhuc4I00H/9k="/>
          <p:cNvSpPr>
            <a:spLocks noChangeAspect="1" noChangeArrowheads="1"/>
          </p:cNvSpPr>
          <p:nvPr/>
        </p:nvSpPr>
        <p:spPr bwMode="auto">
          <a:xfrm>
            <a:off x="-152400" y="-123826"/>
            <a:ext cx="1685925" cy="1343026"/>
          </a:xfrm>
          <a:prstGeom prst="rect">
            <a:avLst/>
          </a:prstGeom>
          <a:noFill/>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pic>
        <p:nvPicPr>
          <p:cNvPr id="20490" name="Picture 10" descr="https://encrypted-tbn1.google.com/images?q=tbn:ANd9GcTUMGK8dit3D0QJ2kef0NFxHVrVgnDlxJplkYiVSyoFLYhyPO5V"/>
          <p:cNvPicPr>
            <a:picLocks noChangeAspect="1" noChangeArrowheads="1"/>
          </p:cNvPicPr>
          <p:nvPr/>
        </p:nvPicPr>
        <p:blipFill>
          <a:blip r:embed="rId4" cstate="print"/>
          <a:srcRect/>
          <a:stretch>
            <a:fillRect/>
          </a:stretch>
        </p:blipFill>
        <p:spPr bwMode="auto">
          <a:xfrm>
            <a:off x="3048000" y="1981204"/>
            <a:ext cx="3962400" cy="2636799"/>
          </a:xfrm>
          <a:prstGeom prst="rect">
            <a:avLst/>
          </a:prstGeom>
          <a:noFill/>
        </p:spPr>
      </p:pic>
      <p:pic>
        <p:nvPicPr>
          <p:cNvPr id="20492" name="Picture 12" descr="https://encrypted-tbn3.google.com/images?q=tbn:ANd9GcRUJkQa0FvI2L19AH-Qv-wTrx5hknwo-2DUZImRi4uz_bx0zpAq"/>
          <p:cNvPicPr>
            <a:picLocks noChangeAspect="1" noChangeArrowheads="1"/>
          </p:cNvPicPr>
          <p:nvPr/>
        </p:nvPicPr>
        <p:blipFill>
          <a:blip r:embed="rId5" cstate="print"/>
          <a:srcRect/>
          <a:stretch>
            <a:fillRect/>
          </a:stretch>
        </p:blipFill>
        <p:spPr bwMode="auto">
          <a:xfrm>
            <a:off x="6324600" y="3886200"/>
            <a:ext cx="2438400" cy="2438400"/>
          </a:xfrm>
          <a:prstGeom prst="rect">
            <a:avLst/>
          </a:prstGeom>
          <a:noFill/>
        </p:spPr>
      </p:pic>
      <p:pic>
        <p:nvPicPr>
          <p:cNvPr id="10" name="Picture 4" descr="http://www.x4mr.com/images/consciousness.jpg"/>
          <p:cNvPicPr>
            <a:picLocks noChangeAspect="1" noChangeArrowheads="1"/>
          </p:cNvPicPr>
          <p:nvPr/>
        </p:nvPicPr>
        <p:blipFill>
          <a:blip r:embed="rId6" cstate="print"/>
          <a:srcRect/>
          <a:stretch>
            <a:fillRect/>
          </a:stretch>
        </p:blipFill>
        <p:spPr bwMode="auto">
          <a:xfrm>
            <a:off x="1143000" y="3886200"/>
            <a:ext cx="2209800" cy="2209800"/>
          </a:xfrm>
          <a:prstGeom prst="rect">
            <a:avLst/>
          </a:prstGeom>
          <a:noFill/>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3643" y="1122460"/>
            <a:ext cx="207645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990600" y="6172200"/>
            <a:ext cx="7848600" cy="861774"/>
          </a:xfrm>
          <a:prstGeom prst="rect">
            <a:avLst/>
          </a:prstGeom>
          <a:noFill/>
        </p:spPr>
        <p:txBody>
          <a:bodyPr wrap="square" rtlCol="0">
            <a:spAutoFit/>
          </a:bodyPr>
          <a:lstStyle/>
          <a:p>
            <a:r>
              <a:rPr lang="en-US" sz="1600" dirty="0">
                <a:solidFill>
                  <a:srgbClr val="0070C0"/>
                </a:solidFill>
                <a:hlinkClick r:id="rId8"/>
              </a:rPr>
              <a:t>http://www.youtube.com/user/mindsignonline</a:t>
            </a:r>
            <a:endParaRPr lang="en-US" sz="1600" dirty="0">
              <a:solidFill>
                <a:srgbClr val="0070C0"/>
              </a:solidFill>
            </a:endParaRPr>
          </a:p>
          <a:p>
            <a:r>
              <a:rPr lang="en-US" sz="1600" dirty="0">
                <a:solidFill>
                  <a:prstClr val="black"/>
                </a:solidFill>
                <a:hlinkClick r:id="rId9"/>
              </a:rPr>
              <a:t>http://www.ted.com/talks/rebecca_saxe_how_brains_make_moral_judgments.html</a:t>
            </a:r>
            <a:endParaRPr lang="en-US" sz="1600"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55116083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24000"/>
            <a:ext cx="4232627"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981200" y="5257800"/>
            <a:ext cx="6631367" cy="954107"/>
          </a:xfrm>
          <a:prstGeom prst="rect">
            <a:avLst/>
          </a:prstGeom>
          <a:noFill/>
        </p:spPr>
        <p:txBody>
          <a:bodyPr wrap="none" rtlCol="0">
            <a:spAutoFit/>
          </a:bodyPr>
          <a:lstStyle/>
          <a:p>
            <a:r>
              <a:rPr lang="en-US" sz="2800" dirty="0">
                <a:solidFill>
                  <a:srgbClr val="297FD5">
                    <a:lumMod val="50000"/>
                  </a:srgbClr>
                </a:solidFill>
              </a:rPr>
              <a:t>Make a list:</a:t>
            </a:r>
          </a:p>
          <a:p>
            <a:r>
              <a:rPr lang="en-US" sz="2800" dirty="0">
                <a:solidFill>
                  <a:srgbClr val="297FD5">
                    <a:lumMod val="50000"/>
                  </a:srgbClr>
                </a:solidFill>
              </a:rPr>
              <a:t>How many uses can you think of for a chair?</a:t>
            </a:r>
          </a:p>
        </p:txBody>
      </p:sp>
    </p:spTree>
    <p:extLst>
      <p:ext uri="{BB962C8B-B14F-4D97-AF65-F5344CB8AC3E}">
        <p14:creationId xmlns:p14="http://schemas.microsoft.com/office/powerpoint/2010/main" val="4336710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Blank slate</a:t>
            </a:r>
            <a:endParaRPr lang="en-US" dirty="0"/>
          </a:p>
        </p:txBody>
      </p:sp>
      <p:sp>
        <p:nvSpPr>
          <p:cNvPr id="5" name="Text Placeholder 4"/>
          <p:cNvSpPr>
            <a:spLocks noGrp="1"/>
          </p:cNvSpPr>
          <p:nvPr>
            <p:ph type="body" idx="1"/>
          </p:nvPr>
        </p:nvSpPr>
        <p:spPr>
          <a:xfrm>
            <a:off x="2895600" y="2743200"/>
            <a:ext cx="3200400" cy="1371600"/>
          </a:xfrm>
        </p:spPr>
        <p:txBody>
          <a:bodyPr/>
          <a:lstStyle/>
          <a:p>
            <a:r>
              <a:rPr lang="en-US" sz="2400" dirty="0" smtClean="0"/>
              <a:t>Tabula Rasa</a:t>
            </a:r>
          </a:p>
          <a:p>
            <a:endParaRPr lang="en-US" dirty="0"/>
          </a:p>
        </p:txBody>
      </p:sp>
    </p:spTree>
    <p:extLst>
      <p:ext uri="{BB962C8B-B14F-4D97-AF65-F5344CB8AC3E}">
        <p14:creationId xmlns:p14="http://schemas.microsoft.com/office/powerpoint/2010/main" val="1934983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Behaviorism</a:t>
            </a:r>
            <a:br>
              <a:rPr lang="en-US" dirty="0" smtClean="0"/>
            </a:br>
            <a:endParaRPr lang="en-US" dirty="0"/>
          </a:p>
        </p:txBody>
      </p:sp>
      <p:sp>
        <p:nvSpPr>
          <p:cNvPr id="5" name="Subtitle 4"/>
          <p:cNvSpPr>
            <a:spLocks noGrp="1"/>
          </p:cNvSpPr>
          <p:nvPr>
            <p:ph idx="1"/>
          </p:nvPr>
        </p:nvSpPr>
        <p:spPr>
          <a:xfrm>
            <a:off x="1143000" y="838200"/>
            <a:ext cx="7772400" cy="5867400"/>
          </a:xfrm>
        </p:spPr>
        <p:txBody>
          <a:bodyPr>
            <a:normAutofit lnSpcReduction="10000"/>
          </a:bodyPr>
          <a:lstStyle/>
          <a:p>
            <a:pPr marL="484632" indent="-457200">
              <a:buClr>
                <a:srgbClr val="7030A0"/>
              </a:buClr>
              <a:buFont typeface="Wingdings" panose="05000000000000000000" pitchFamily="2" charset="2"/>
              <a:buChar char="q"/>
            </a:pPr>
            <a:r>
              <a:rPr lang="en-US" sz="1900" dirty="0"/>
              <a:t>Psychology should be seen as a science.  </a:t>
            </a:r>
            <a:endParaRPr lang="en-US" sz="1900" dirty="0" smtClean="0"/>
          </a:p>
          <a:p>
            <a:pPr marL="484632" indent="-457200">
              <a:buClr>
                <a:srgbClr val="7030A0"/>
              </a:buClr>
              <a:buFont typeface="Wingdings" panose="05000000000000000000" pitchFamily="2" charset="2"/>
              <a:buChar char="q"/>
            </a:pPr>
            <a:r>
              <a:rPr lang="en-US" sz="1900" dirty="0" smtClean="0"/>
              <a:t>Theories </a:t>
            </a:r>
            <a:r>
              <a:rPr lang="en-US" sz="1900" dirty="0"/>
              <a:t>need to be supported by empirical data obtained through careful and controlled observation and measurement of behavior</a:t>
            </a:r>
            <a:r>
              <a:rPr lang="en-US" sz="1900" dirty="0" smtClean="0"/>
              <a:t>.</a:t>
            </a:r>
          </a:p>
          <a:p>
            <a:pPr marL="484632" indent="-457200">
              <a:buClr>
                <a:srgbClr val="7030A0"/>
              </a:buClr>
              <a:buFont typeface="Wingdings" panose="05000000000000000000" pitchFamily="2" charset="2"/>
              <a:buChar char="q"/>
            </a:pPr>
            <a:r>
              <a:rPr lang="en-US" sz="1900" dirty="0" smtClean="0"/>
              <a:t>Is primarily </a:t>
            </a:r>
            <a:r>
              <a:rPr lang="en-US" sz="1900" dirty="0"/>
              <a:t>concerned with observable behavior, </a:t>
            </a:r>
            <a:r>
              <a:rPr lang="en-US" sz="1900" dirty="0" smtClean="0"/>
              <a:t>not internal </a:t>
            </a:r>
            <a:r>
              <a:rPr lang="en-US" sz="1900" dirty="0"/>
              <a:t>events like thinking and emotion.  Observable (i.e. external) behavior can be objectively and scientifically measured. Internal events, such as thinking should be explained through behavioral terms (or eliminated </a:t>
            </a:r>
            <a:r>
              <a:rPr lang="en-US" sz="1900" dirty="0" smtClean="0"/>
              <a:t>altogether)</a:t>
            </a:r>
          </a:p>
          <a:p>
            <a:pPr marL="484632" indent="-457200">
              <a:buClr>
                <a:srgbClr val="7030A0"/>
              </a:buClr>
              <a:buFont typeface="Wingdings" panose="05000000000000000000" pitchFamily="2" charset="2"/>
              <a:buChar char="q"/>
            </a:pPr>
            <a:r>
              <a:rPr lang="en-US" sz="1900" dirty="0" smtClean="0"/>
              <a:t>People </a:t>
            </a:r>
            <a:r>
              <a:rPr lang="en-US" sz="1900" dirty="0"/>
              <a:t>have no free will – a person’s environment determines their </a:t>
            </a:r>
            <a:r>
              <a:rPr lang="en-US" sz="1900" dirty="0" smtClean="0"/>
              <a:t>behavior</a:t>
            </a:r>
          </a:p>
          <a:p>
            <a:pPr marL="484632" indent="-457200">
              <a:buClr>
                <a:srgbClr val="7030A0"/>
              </a:buClr>
              <a:buFont typeface="Wingdings" panose="05000000000000000000" pitchFamily="2" charset="2"/>
              <a:buChar char="q"/>
            </a:pPr>
            <a:r>
              <a:rPr lang="en-US" sz="1900" dirty="0"/>
              <a:t>When born our mind is 'tabula rasa' (a blank slate</a:t>
            </a:r>
            <a:r>
              <a:rPr lang="en-US" sz="1900" dirty="0" smtClean="0"/>
              <a:t>)</a:t>
            </a:r>
          </a:p>
          <a:p>
            <a:pPr marL="484632" indent="-457200">
              <a:buClr>
                <a:srgbClr val="7030A0"/>
              </a:buClr>
              <a:buFont typeface="Wingdings" panose="05000000000000000000" pitchFamily="2" charset="2"/>
              <a:buChar char="q"/>
            </a:pPr>
            <a:r>
              <a:rPr lang="en-US" sz="1900" dirty="0"/>
              <a:t>There is little difference between the learning that takes place in humans and that in other animals.  Therefore research can be carried out on animals as well as humans</a:t>
            </a:r>
            <a:r>
              <a:rPr lang="en-US" sz="1900" dirty="0" smtClean="0"/>
              <a:t>.</a:t>
            </a:r>
          </a:p>
          <a:p>
            <a:pPr marL="484632" indent="-457200">
              <a:buClr>
                <a:srgbClr val="7030A0"/>
              </a:buClr>
              <a:buFont typeface="Wingdings" panose="05000000000000000000" pitchFamily="2" charset="2"/>
              <a:buChar char="q"/>
            </a:pPr>
            <a:r>
              <a:rPr lang="en-US" sz="1900" dirty="0"/>
              <a:t>Behavior is the result of stimulus – response </a:t>
            </a:r>
            <a:r>
              <a:rPr lang="en-US" sz="1900" dirty="0" smtClean="0"/>
              <a:t>(all </a:t>
            </a:r>
            <a:r>
              <a:rPr lang="en-US" sz="1900" dirty="0"/>
              <a:t>behavior, no matter how complex, can be reduced to a simple stimulus – response association) </a:t>
            </a:r>
            <a:endParaRPr lang="en-US" sz="1900" dirty="0" smtClean="0"/>
          </a:p>
          <a:p>
            <a:pPr marL="484632" indent="-457200">
              <a:buClr>
                <a:srgbClr val="7030A0"/>
              </a:buClr>
              <a:buFont typeface="Wingdings" panose="05000000000000000000" pitchFamily="2" charset="2"/>
              <a:buChar char="q"/>
            </a:pPr>
            <a:r>
              <a:rPr lang="en-US" sz="1900" dirty="0" smtClean="0"/>
              <a:t>All </a:t>
            </a:r>
            <a:r>
              <a:rPr lang="en-US" sz="1900" dirty="0"/>
              <a:t>behavior is </a:t>
            </a:r>
            <a:r>
              <a:rPr lang="en-US" sz="1900" dirty="0" smtClean="0"/>
              <a:t>learned </a:t>
            </a:r>
            <a:r>
              <a:rPr lang="en-US" sz="1900" dirty="0"/>
              <a:t>from the environment.  </a:t>
            </a:r>
            <a:endParaRPr lang="en-US" sz="1900" dirty="0" smtClean="0"/>
          </a:p>
          <a:p>
            <a:pPr marL="484632" indent="-457200">
              <a:buClr>
                <a:srgbClr val="7030A0"/>
              </a:buClr>
              <a:buFont typeface="Wingdings" panose="05000000000000000000" pitchFamily="2" charset="2"/>
              <a:buChar char="q"/>
            </a:pPr>
            <a:r>
              <a:rPr lang="en-US" sz="1900" dirty="0" smtClean="0"/>
              <a:t>We </a:t>
            </a:r>
            <a:r>
              <a:rPr lang="en-US" sz="1900" dirty="0"/>
              <a:t>learn new behavior through classical or operant conditioning. </a:t>
            </a:r>
          </a:p>
          <a:p>
            <a:pPr marL="484632" indent="-457200">
              <a:buClr>
                <a:srgbClr val="7030A0"/>
              </a:buClr>
              <a:buFont typeface="Wingdings" panose="05000000000000000000" pitchFamily="2" charset="2"/>
              <a:buChar char="q"/>
            </a:pPr>
            <a:endParaRPr lang="en-US" sz="1800" dirty="0" smtClean="0"/>
          </a:p>
          <a:p>
            <a:pPr marL="484632" indent="-457200">
              <a:buClr>
                <a:srgbClr val="7030A0"/>
              </a:buClr>
              <a:buFont typeface="Wingdings" panose="05000000000000000000" pitchFamily="2" charset="2"/>
              <a:buChar char="q"/>
            </a:pPr>
            <a:endParaRPr lang="en-US" sz="1800" dirty="0"/>
          </a:p>
          <a:p>
            <a:pPr marL="484632" indent="-457200">
              <a:buClr>
                <a:srgbClr val="7030A0"/>
              </a:buClr>
              <a:buFont typeface="Wingdings" panose="05000000000000000000" pitchFamily="2" charset="2"/>
              <a:buChar char="q"/>
            </a:pPr>
            <a:endParaRPr lang="en-US" sz="1800" dirty="0" smtClean="0"/>
          </a:p>
          <a:p>
            <a:pPr marL="484632" indent="-457200">
              <a:buClr>
                <a:srgbClr val="7030A0"/>
              </a:buClr>
              <a:buFont typeface="Wingdings" panose="05000000000000000000" pitchFamily="2" charset="2"/>
              <a:buChar char="q"/>
            </a:pPr>
            <a:endParaRPr lang="en-US" sz="1800" dirty="0"/>
          </a:p>
        </p:txBody>
      </p:sp>
    </p:spTree>
    <p:extLst>
      <p:ext uri="{BB962C8B-B14F-4D97-AF65-F5344CB8AC3E}">
        <p14:creationId xmlns:p14="http://schemas.microsoft.com/office/powerpoint/2010/main" val="9906215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Embodied cognition</a:t>
            </a:r>
            <a:endParaRPr lang="en-US" sz="2800" b="1" dirty="0"/>
          </a:p>
        </p:txBody>
      </p:sp>
      <p:sp>
        <p:nvSpPr>
          <p:cNvPr id="3" name="Content Placeholder 2"/>
          <p:cNvSpPr>
            <a:spLocks noGrp="1"/>
          </p:cNvSpPr>
          <p:nvPr>
            <p:ph idx="1"/>
          </p:nvPr>
        </p:nvSpPr>
        <p:spPr>
          <a:xfrm>
            <a:off x="1981200" y="1447800"/>
            <a:ext cx="6952488" cy="2667000"/>
          </a:xfrm>
        </p:spPr>
        <p:txBody>
          <a:bodyPr>
            <a:normAutofit/>
          </a:bodyPr>
          <a:lstStyle/>
          <a:p>
            <a:pPr marL="82296" indent="0">
              <a:buNone/>
            </a:pPr>
            <a:r>
              <a:rPr lang="en-US" sz="2400" dirty="0" smtClean="0">
                <a:solidFill>
                  <a:srgbClr val="7030A0"/>
                </a:solidFill>
              </a:rPr>
              <a:t>The body influences the mind </a:t>
            </a:r>
          </a:p>
          <a:p>
            <a:pPr lvl="2"/>
            <a:r>
              <a:rPr lang="en-US" sz="1800" dirty="0" smtClean="0">
                <a:solidFill>
                  <a:srgbClr val="7030A0"/>
                </a:solidFill>
              </a:rPr>
              <a:t>Senses</a:t>
            </a:r>
          </a:p>
          <a:p>
            <a:pPr lvl="2"/>
            <a:r>
              <a:rPr lang="en-US" sz="1800" dirty="0" smtClean="0">
                <a:solidFill>
                  <a:srgbClr val="7030A0"/>
                </a:solidFill>
              </a:rPr>
              <a:t>Stimuli</a:t>
            </a:r>
          </a:p>
          <a:p>
            <a:pPr lvl="2"/>
            <a:r>
              <a:rPr lang="en-US" sz="1800" dirty="0" smtClean="0">
                <a:solidFill>
                  <a:srgbClr val="7030A0"/>
                </a:solidFill>
              </a:rPr>
              <a:t>Perception</a:t>
            </a:r>
          </a:p>
          <a:p>
            <a:pPr lvl="2"/>
            <a:r>
              <a:rPr lang="en-US" sz="1800" dirty="0" smtClean="0">
                <a:solidFill>
                  <a:srgbClr val="7030A0"/>
                </a:solidFill>
              </a:rPr>
              <a:t>Environment</a:t>
            </a:r>
            <a:endParaRPr lang="en-US" sz="2200" dirty="0">
              <a:solidFill>
                <a:srgbClr val="7030A0"/>
              </a:solidFill>
            </a:endParaRPr>
          </a:p>
          <a:p>
            <a:pPr marL="137160" indent="0">
              <a:buNone/>
            </a:pPr>
            <a:r>
              <a:rPr lang="en-US" sz="2400" dirty="0" smtClean="0">
                <a:solidFill>
                  <a:srgbClr val="7030A0"/>
                </a:solidFill>
              </a:rPr>
              <a:t>Emotions influence the mind</a:t>
            </a:r>
          </a:p>
          <a:p>
            <a:pPr marL="137160" indent="0">
              <a:buNone/>
            </a:pPr>
            <a:endParaRPr lang="en-US" sz="2400" dirty="0">
              <a:solidFill>
                <a:srgbClr val="002060"/>
              </a:solidFill>
            </a:endParaRPr>
          </a:p>
          <a:p>
            <a:pPr marL="697230" lvl="1" indent="-285750"/>
            <a:endParaRPr lang="en-US" sz="1800" dirty="0" smtClean="0">
              <a:solidFill>
                <a:srgbClr val="002060"/>
              </a:solidFill>
            </a:endParaRPr>
          </a:p>
          <a:p>
            <a:pPr marL="697230" lvl="1" indent="-285750"/>
            <a:endParaRPr lang="en-US" sz="1800" dirty="0">
              <a:solidFill>
                <a:srgbClr val="002060"/>
              </a:solidFill>
            </a:endParaRPr>
          </a:p>
          <a:p>
            <a:pPr marL="697230" lvl="1" indent="-285750"/>
            <a:endParaRPr lang="en-US" sz="1800" dirty="0" smtClean="0">
              <a:solidFill>
                <a:srgbClr val="002060"/>
              </a:solidFill>
            </a:endParaRPr>
          </a:p>
          <a:p>
            <a:pPr marL="697230" lvl="1" indent="-285750"/>
            <a:endParaRPr lang="en-US" sz="1800" dirty="0">
              <a:solidFill>
                <a:srgbClr val="002060"/>
              </a:solidFill>
            </a:endParaRPr>
          </a:p>
          <a:p>
            <a:pPr marL="697230" lvl="1" indent="-285750"/>
            <a:endParaRPr lang="en-US" sz="1800" dirty="0" smtClean="0">
              <a:solidFill>
                <a:srgbClr val="002060"/>
              </a:solidFill>
            </a:endParaRPr>
          </a:p>
          <a:p>
            <a:pPr marL="411480" lvl="1" indent="0">
              <a:buNone/>
            </a:pPr>
            <a:endParaRPr lang="en-US" sz="1800" dirty="0" smtClean="0">
              <a:solidFill>
                <a:srgbClr val="002060"/>
              </a:solidFill>
            </a:endParaRP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2" y="304800"/>
            <a:ext cx="174942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92950" y="4243592"/>
            <a:ext cx="4997302" cy="1754326"/>
          </a:xfrm>
          <a:prstGeom prst="rect">
            <a:avLst/>
          </a:prstGeom>
          <a:noFill/>
        </p:spPr>
        <p:txBody>
          <a:bodyPr wrap="square" rtlCol="0">
            <a:spAutoFit/>
          </a:bodyPr>
          <a:lstStyle/>
          <a:p>
            <a:r>
              <a:rPr lang="en-US" dirty="0">
                <a:solidFill>
                  <a:srgbClr val="002060"/>
                </a:solidFill>
              </a:rPr>
              <a:t>Cognition is part and parcel to the environment- the situation we’re in.  Decoupled from that, cognition is a set of skills and abilities which include: perception and visualization of imagery,  working memory, episodic memory,  implicit memory and the ability to solve problems.</a:t>
            </a:r>
          </a:p>
        </p:txBody>
      </p:sp>
      <p:pic>
        <p:nvPicPr>
          <p:cNvPr id="3074" name="Picture 2"/>
          <p:cNvPicPr>
            <a:picLocks noChangeAspect="1" noChangeArrowheads="1"/>
          </p:cNvPicPr>
          <p:nvPr/>
        </p:nvPicPr>
        <p:blipFill>
          <a:blip cstate="print">
            <a:extLst>
              <a:ext uri="{28A0092B-C50C-407E-A947-70E740481C1C}">
                <a14:useLocalDpi xmlns:a14="http://schemas.microsoft.com/office/drawing/2010/main" val="0"/>
              </a:ext>
            </a:extLst>
          </a:blip>
          <a:srcRect/>
          <a:stretch>
            <a:fillRect/>
          </a:stretch>
        </p:blipFill>
        <p:spPr bwMode="auto">
          <a:xfrm>
            <a:off x="6391277" y="3571879"/>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248400" y="5867404"/>
            <a:ext cx="2667000" cy="646331"/>
          </a:xfrm>
          <a:prstGeom prst="rect">
            <a:avLst/>
          </a:prstGeom>
          <a:noFill/>
        </p:spPr>
        <p:txBody>
          <a:bodyPr wrap="square" rtlCol="0">
            <a:spAutoFit/>
          </a:bodyPr>
          <a:lstStyle/>
          <a:p>
            <a:r>
              <a:rPr lang="en-US" dirty="0">
                <a:solidFill>
                  <a:prstClr val="black"/>
                </a:solidFill>
              </a:rPr>
              <a:t>WOW! A robot with embodied cognition-</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2" y="1676400"/>
            <a:ext cx="14573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51437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l="-100000" b="-100000"/>
        </a:gradFill>
        <a:effectLst/>
      </p:bgPr>
    </p:bg>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29" t="8247" r="6814" b="6186"/>
          <a:stretch/>
        </p:blipFill>
        <p:spPr bwMode="auto">
          <a:xfrm>
            <a:off x="6019800" y="4114118"/>
            <a:ext cx="2433466" cy="1753282"/>
          </a:xfrm>
          <a:prstGeom prst="rect">
            <a:avLst/>
          </a:prstGeom>
          <a:noFill/>
          <a:ln>
            <a:noFill/>
          </a:ln>
          <a:effectLst/>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447800" y="381000"/>
            <a:ext cx="7498080" cy="1143000"/>
          </a:xfrm>
        </p:spPr>
        <p:txBody>
          <a:bodyPr>
            <a:normAutofit fontScale="90000"/>
          </a:bodyPr>
          <a:lstStyle/>
          <a:p>
            <a:r>
              <a:rPr lang="en-US" sz="3600" b="1" dirty="0" smtClean="0">
                <a:effectLst/>
              </a:rPr>
              <a:t/>
            </a:r>
            <a:br>
              <a:rPr lang="en-US" sz="3600" b="1" dirty="0" smtClean="0">
                <a:effectLst/>
              </a:rPr>
            </a:br>
            <a:r>
              <a:rPr lang="en-US" sz="3600" b="1" dirty="0" smtClean="0">
                <a:effectLst/>
              </a:rPr>
              <a:t/>
            </a:r>
            <a:br>
              <a:rPr lang="en-US" sz="3600" b="1" dirty="0" smtClean="0">
                <a:effectLst/>
              </a:rPr>
            </a:br>
            <a:r>
              <a:rPr lang="en-US" sz="3100" b="1" dirty="0" smtClean="0">
                <a:solidFill>
                  <a:schemeClr val="bg2">
                    <a:lumMod val="50000"/>
                  </a:schemeClr>
                </a:solidFill>
                <a:effectLst/>
              </a:rPr>
              <a:t>Behaviorism</a:t>
            </a:r>
            <a:br>
              <a:rPr lang="en-US" sz="3100" b="1" dirty="0" smtClean="0">
                <a:solidFill>
                  <a:schemeClr val="bg2">
                    <a:lumMod val="50000"/>
                  </a:schemeClr>
                </a:solidFill>
                <a:effectLst/>
              </a:rPr>
            </a:br>
            <a:r>
              <a:rPr lang="en-US" sz="3100" b="1" dirty="0" smtClean="0">
                <a:solidFill>
                  <a:schemeClr val="bg2">
                    <a:lumMod val="50000"/>
                  </a:schemeClr>
                </a:solidFill>
                <a:effectLst/>
              </a:rPr>
              <a:t>         </a:t>
            </a:r>
            <a:r>
              <a:rPr lang="en-US" sz="2200" b="1" dirty="0" smtClean="0">
                <a:solidFill>
                  <a:schemeClr val="bg2">
                    <a:lumMod val="50000"/>
                  </a:schemeClr>
                </a:solidFill>
                <a:effectLst/>
              </a:rPr>
              <a:t>We’re born a blank state</a:t>
            </a:r>
            <a:br>
              <a:rPr lang="en-US" sz="2200" b="1" dirty="0" smtClean="0">
                <a:solidFill>
                  <a:schemeClr val="bg2">
                    <a:lumMod val="50000"/>
                  </a:schemeClr>
                </a:solidFill>
                <a:effectLst/>
              </a:rPr>
            </a:br>
            <a:r>
              <a:rPr lang="en-US" sz="2200" b="1" dirty="0" smtClean="0">
                <a:solidFill>
                  <a:schemeClr val="bg2">
                    <a:lumMod val="50000"/>
                  </a:schemeClr>
                </a:solidFill>
                <a:effectLst/>
              </a:rPr>
              <a:t/>
            </a:r>
            <a:br>
              <a:rPr lang="en-US" sz="2200" b="1" dirty="0" smtClean="0">
                <a:solidFill>
                  <a:schemeClr val="bg2">
                    <a:lumMod val="50000"/>
                  </a:schemeClr>
                </a:solidFill>
                <a:effectLst/>
              </a:rPr>
            </a:br>
            <a:r>
              <a:rPr lang="en-US" sz="2200" b="1" dirty="0" smtClean="0">
                <a:effectLst/>
              </a:rPr>
              <a:t/>
            </a:r>
            <a:br>
              <a:rPr lang="en-US" sz="2200" b="1" dirty="0" smtClean="0">
                <a:effectLst/>
              </a:rPr>
            </a:br>
            <a:r>
              <a:rPr lang="en-US" sz="2200" b="1" dirty="0" smtClean="0">
                <a:solidFill>
                  <a:srgbClr val="69676D">
                    <a:satMod val="130000"/>
                  </a:srgbClr>
                </a:solidFill>
                <a:effectLst/>
              </a:rPr>
              <a:t/>
            </a:r>
            <a:br>
              <a:rPr lang="en-US" sz="2200" b="1" dirty="0" smtClean="0">
                <a:solidFill>
                  <a:srgbClr val="69676D">
                    <a:satMod val="130000"/>
                  </a:srgbClr>
                </a:solidFill>
                <a:effectLst/>
              </a:rPr>
            </a:br>
            <a:endParaRPr lang="en-US" sz="2200" b="1" dirty="0">
              <a:effectLst/>
            </a:endParaRPr>
          </a:p>
        </p:txBody>
      </p:sp>
      <p:sp>
        <p:nvSpPr>
          <p:cNvPr id="3" name="Content Placeholder 2"/>
          <p:cNvSpPr>
            <a:spLocks noGrp="1"/>
          </p:cNvSpPr>
          <p:nvPr>
            <p:ph idx="1"/>
          </p:nvPr>
        </p:nvSpPr>
        <p:spPr>
          <a:xfrm>
            <a:off x="1905000" y="1447800"/>
            <a:ext cx="6888480" cy="4800600"/>
          </a:xfrm>
        </p:spPr>
        <p:txBody>
          <a:bodyPr>
            <a:normAutofit/>
          </a:bodyPr>
          <a:lstStyle/>
          <a:p>
            <a:pPr>
              <a:buFont typeface="Wingdings" pitchFamily="2" charset="2"/>
              <a:buChar char="q"/>
            </a:pPr>
            <a:r>
              <a:rPr lang="en-US" sz="1900" dirty="0" smtClean="0">
                <a:solidFill>
                  <a:srgbClr val="00B050"/>
                </a:solidFill>
              </a:rPr>
              <a:t>Experience and our environment shape who we are</a:t>
            </a:r>
            <a:endParaRPr lang="en-US" sz="1900" dirty="0">
              <a:solidFill>
                <a:srgbClr val="00B050"/>
              </a:solidFill>
            </a:endParaRPr>
          </a:p>
          <a:p>
            <a:pPr>
              <a:buFont typeface="Wingdings" pitchFamily="2" charset="2"/>
              <a:buChar char="q"/>
            </a:pPr>
            <a:r>
              <a:rPr lang="en-US" sz="1900" dirty="0" smtClean="0">
                <a:solidFill>
                  <a:srgbClr val="00B050"/>
                </a:solidFill>
              </a:rPr>
              <a:t>Classical Conditioning</a:t>
            </a:r>
          </a:p>
          <a:p>
            <a:pPr lvl="1">
              <a:buClr>
                <a:srgbClr val="FF0000"/>
              </a:buClr>
              <a:buSzPct val="100000"/>
              <a:buFont typeface="Wingdings" pitchFamily="2" charset="2"/>
              <a:buChar char="ü"/>
            </a:pPr>
            <a:r>
              <a:rPr lang="en-US" sz="1900" dirty="0" smtClean="0">
                <a:solidFill>
                  <a:srgbClr val="00B050"/>
                </a:solidFill>
              </a:rPr>
              <a:t>Skinner studies</a:t>
            </a:r>
          </a:p>
          <a:p>
            <a:pPr>
              <a:buFont typeface="Wingdings" pitchFamily="2" charset="2"/>
              <a:buChar char="q"/>
            </a:pPr>
            <a:r>
              <a:rPr lang="en-US" sz="1900" dirty="0" smtClean="0">
                <a:solidFill>
                  <a:srgbClr val="00B050"/>
                </a:solidFill>
              </a:rPr>
              <a:t>Social conditioning</a:t>
            </a:r>
          </a:p>
          <a:p>
            <a:pPr marL="82296" indent="0">
              <a:buNone/>
            </a:pPr>
            <a:r>
              <a:rPr lang="en-US" sz="1900" dirty="0" smtClean="0">
                <a:solidFill>
                  <a:srgbClr val="00B050"/>
                </a:solidFill>
              </a:rPr>
              <a:t>    Social skills = larger brain</a:t>
            </a:r>
          </a:p>
          <a:p>
            <a:pPr marL="0" lvl="0" indent="0">
              <a:buClr>
                <a:srgbClr val="FF0000"/>
              </a:buClr>
              <a:buNone/>
            </a:pPr>
            <a:r>
              <a:rPr lang="en-US" sz="1900" dirty="0" smtClean="0">
                <a:solidFill>
                  <a:srgbClr val="00B050"/>
                </a:solidFill>
              </a:rPr>
              <a:t>	The </a:t>
            </a:r>
            <a:r>
              <a:rPr lang="en-US" sz="1900" dirty="0">
                <a:solidFill>
                  <a:srgbClr val="00B050"/>
                </a:solidFill>
              </a:rPr>
              <a:t>larger the community group of a primate species, </a:t>
            </a:r>
            <a:endParaRPr lang="en-US" sz="1900" dirty="0" smtClean="0">
              <a:solidFill>
                <a:srgbClr val="00B050"/>
              </a:solidFill>
            </a:endParaRPr>
          </a:p>
          <a:p>
            <a:pPr marL="0" lvl="0" indent="0">
              <a:buClr>
                <a:srgbClr val="CEB966"/>
              </a:buClr>
              <a:buNone/>
            </a:pPr>
            <a:r>
              <a:rPr lang="en-US" sz="1900" dirty="0">
                <a:solidFill>
                  <a:srgbClr val="00B050"/>
                </a:solidFill>
              </a:rPr>
              <a:t>	</a:t>
            </a:r>
            <a:r>
              <a:rPr lang="en-US" sz="1900" dirty="0" smtClean="0">
                <a:solidFill>
                  <a:srgbClr val="00B050"/>
                </a:solidFill>
              </a:rPr>
              <a:t>the larger that </a:t>
            </a:r>
            <a:r>
              <a:rPr lang="en-US" sz="1900" dirty="0">
                <a:solidFill>
                  <a:srgbClr val="00B050"/>
                </a:solidFill>
              </a:rPr>
              <a:t>species’ brain relative to the </a:t>
            </a:r>
            <a:r>
              <a:rPr lang="en-US" sz="1900" dirty="0" smtClean="0">
                <a:solidFill>
                  <a:srgbClr val="00B050"/>
                </a:solidFill>
              </a:rPr>
              <a:t>body</a:t>
            </a:r>
          </a:p>
          <a:p>
            <a:pPr marL="0" lvl="0" indent="0">
              <a:buClr>
                <a:srgbClr val="CEB966"/>
              </a:buClr>
              <a:buNone/>
            </a:pPr>
            <a:endParaRPr lang="en-US" sz="1900" dirty="0" smtClean="0">
              <a:solidFill>
                <a:srgbClr val="00B050"/>
              </a:solidFill>
            </a:endParaRPr>
          </a:p>
          <a:p>
            <a:pPr marL="0" lvl="0" indent="0">
              <a:buClr>
                <a:srgbClr val="CEB966"/>
              </a:buClr>
              <a:buNone/>
            </a:pPr>
            <a:endParaRPr lang="en-US" sz="1900" dirty="0">
              <a:solidFill>
                <a:schemeClr val="accent5">
                  <a:lumMod val="50000"/>
                </a:schemeClr>
              </a:solidFill>
            </a:endParaRPr>
          </a:p>
          <a:p>
            <a:pPr marL="0" lvl="0" indent="0">
              <a:buClr>
                <a:srgbClr val="CEB966"/>
              </a:buClr>
              <a:buNone/>
            </a:pPr>
            <a:endParaRPr lang="en-US" sz="1900" dirty="0">
              <a:solidFill>
                <a:schemeClr val="accent5">
                  <a:lumMod val="50000"/>
                </a:schemeClr>
              </a:solidFill>
            </a:endParaRPr>
          </a:p>
          <a:p>
            <a:pPr marL="82296" indent="0">
              <a:buNone/>
            </a:pPr>
            <a:endParaRPr lang="en-US" sz="1800" dirty="0" smtClean="0"/>
          </a:p>
          <a:p>
            <a:pPr marL="82296" indent="0">
              <a:buNone/>
            </a:pPr>
            <a:endParaRPr lang="en-US" sz="1800" dirty="0" smtClean="0"/>
          </a:p>
          <a:p>
            <a:pPr marL="82296" indent="0">
              <a:buNone/>
            </a:pPr>
            <a:endParaRPr lang="en-US" sz="1800" dirty="0" smtClean="0"/>
          </a:p>
          <a:p>
            <a:pPr marL="82296" indent="0">
              <a:buNone/>
            </a:pPr>
            <a:endParaRPr lang="en-US" dirty="0"/>
          </a:p>
        </p:txBody>
      </p:sp>
      <p:sp>
        <p:nvSpPr>
          <p:cNvPr id="5" name="TextBox 4"/>
          <p:cNvSpPr txBox="1"/>
          <p:nvPr/>
        </p:nvSpPr>
        <p:spPr>
          <a:xfrm>
            <a:off x="1461979" y="457200"/>
            <a:ext cx="530915" cy="1046440"/>
          </a:xfrm>
          <a:prstGeom prst="rect">
            <a:avLst/>
          </a:prstGeom>
          <a:noFill/>
        </p:spPr>
        <p:txBody>
          <a:bodyPr wrap="none" rtlCol="0">
            <a:spAutoFit/>
          </a:bodyPr>
          <a:lstStyle/>
          <a:p>
            <a:endParaRPr lang="en-US" sz="2200" dirty="0">
              <a:solidFill>
                <a:srgbClr val="5AA2AE">
                  <a:lumMod val="50000"/>
                </a:srgbClr>
              </a:solidFill>
              <a:ea typeface="+mj-ea"/>
              <a:cs typeface="+mj-cs"/>
            </a:endParaRPr>
          </a:p>
          <a:p>
            <a:pPr marL="342900" indent="-342900"/>
            <a:r>
              <a:rPr lang="en-US" sz="2200" b="1" dirty="0">
                <a:solidFill>
                  <a:srgbClr val="69676D">
                    <a:satMod val="130000"/>
                  </a:srgbClr>
                </a:solidFill>
                <a:ea typeface="+mj-ea"/>
                <a:cs typeface="+mj-cs"/>
              </a:rPr>
              <a:t/>
            </a:r>
            <a:br>
              <a:rPr lang="en-US" sz="2200" b="1" dirty="0">
                <a:solidFill>
                  <a:srgbClr val="69676D">
                    <a:satMod val="130000"/>
                  </a:srgbClr>
                </a:solidFill>
                <a:ea typeface="+mj-ea"/>
                <a:cs typeface="+mj-cs"/>
              </a:rPr>
            </a:br>
            <a:endParaRPr lang="en-US" dirty="0">
              <a:solidFill>
                <a:prstClr val="black"/>
              </a:solidFill>
            </a:endParaRPr>
          </a:p>
        </p:txBody>
      </p:sp>
      <p:sp>
        <p:nvSpPr>
          <p:cNvPr id="7" name="TextBox 6"/>
          <p:cNvSpPr txBox="1"/>
          <p:nvPr/>
        </p:nvSpPr>
        <p:spPr>
          <a:xfrm>
            <a:off x="4800600" y="4572000"/>
            <a:ext cx="152400" cy="369332"/>
          </a:xfrm>
          <a:prstGeom prst="rect">
            <a:avLst/>
          </a:prstGeom>
          <a:noFill/>
        </p:spPr>
        <p:txBody>
          <a:bodyPr wrap="square" rtlCol="0">
            <a:spAutoFit/>
          </a:bodyPr>
          <a:lstStyle/>
          <a:p>
            <a:endParaRPr lang="en-US" dirty="0">
              <a:solidFill>
                <a:prstClr val="black"/>
              </a:solidFill>
            </a:endParaRPr>
          </a:p>
        </p:txBody>
      </p:sp>
      <p:sp>
        <p:nvSpPr>
          <p:cNvPr id="8" name="TextBox 7"/>
          <p:cNvSpPr txBox="1"/>
          <p:nvPr/>
        </p:nvSpPr>
        <p:spPr>
          <a:xfrm>
            <a:off x="5181600" y="5867400"/>
            <a:ext cx="3549502" cy="707886"/>
          </a:xfrm>
          <a:prstGeom prst="rect">
            <a:avLst/>
          </a:prstGeom>
          <a:noFill/>
        </p:spPr>
        <p:txBody>
          <a:bodyPr wrap="square" rtlCol="0">
            <a:spAutoFit/>
          </a:bodyPr>
          <a:lstStyle/>
          <a:p>
            <a:pPr marL="82296" algn="ctr">
              <a:spcBef>
                <a:spcPts val="600"/>
              </a:spcBef>
              <a:buClr>
                <a:srgbClr val="CEB966"/>
              </a:buClr>
              <a:buSzPct val="80000"/>
            </a:pPr>
            <a:r>
              <a:rPr lang="en-US" sz="2000" dirty="0">
                <a:solidFill>
                  <a:srgbClr val="ACCBF9">
                    <a:lumMod val="50000"/>
                  </a:srgbClr>
                </a:solidFill>
              </a:rPr>
              <a:t>Human sociability may account for a particularly large brain</a:t>
            </a:r>
          </a:p>
        </p:txBody>
      </p:sp>
      <p:sp>
        <p:nvSpPr>
          <p:cNvPr id="9" name="TextBox 8"/>
          <p:cNvSpPr txBox="1"/>
          <p:nvPr/>
        </p:nvSpPr>
        <p:spPr>
          <a:xfrm>
            <a:off x="1066800" y="5029200"/>
            <a:ext cx="3124200" cy="369332"/>
          </a:xfrm>
          <a:prstGeom prst="rect">
            <a:avLst/>
          </a:prstGeom>
          <a:noFill/>
          <a:ln w="38100">
            <a:noFill/>
          </a:ln>
        </p:spPr>
        <p:txBody>
          <a:bodyPr wrap="square" rtlCol="0">
            <a:spAutoFit/>
          </a:bodyPr>
          <a:lstStyle/>
          <a:p>
            <a:r>
              <a:rPr lang="en-US" dirty="0">
                <a:solidFill>
                  <a:prstClr val="black"/>
                </a:solidFill>
              </a:rPr>
              <a:t>  </a:t>
            </a:r>
          </a:p>
        </p:txBody>
      </p:sp>
    </p:spTree>
    <p:extLst>
      <p:ext uri="{BB962C8B-B14F-4D97-AF65-F5344CB8AC3E}">
        <p14:creationId xmlns:p14="http://schemas.microsoft.com/office/powerpoint/2010/main" val="34194089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l="-100000" b="-100000"/>
        </a:gradFill>
        <a:effectLst/>
      </p:bgPr>
    </p:bg>
    <p:spTree>
      <p:nvGrpSpPr>
        <p:cNvPr id="1" name=""/>
        <p:cNvGrpSpPr/>
        <p:nvPr/>
      </p:nvGrpSpPr>
      <p:grpSpPr>
        <a:xfrm>
          <a:off x="0" y="0"/>
          <a:ext cx="0" cy="0"/>
          <a:chOff x="0" y="0"/>
          <a:chExt cx="0" cy="0"/>
        </a:xfrm>
      </p:grpSpPr>
      <p:pic>
        <p:nvPicPr>
          <p:cNvPr id="10" name="Picture 9" descr="mouse.jpeg"/>
          <p:cNvPicPr>
            <a:picLocks noChangeAspect="1"/>
          </p:cNvPicPr>
          <p:nvPr/>
        </p:nvPicPr>
        <p:blipFill rotWithShape="1">
          <a:blip r:embed="rId3" cstate="print"/>
          <a:srcRect t="-6687" b="6687"/>
          <a:stretch/>
        </p:blipFill>
        <p:spPr>
          <a:xfrm>
            <a:off x="7391400" y="4487333"/>
            <a:ext cx="1752600" cy="2065867"/>
          </a:xfrm>
          <a:prstGeom prst="rect">
            <a:avLst/>
          </a:prstGeom>
        </p:spPr>
      </p:pic>
      <p:sp>
        <p:nvSpPr>
          <p:cNvPr id="4" name="Rectangle 3"/>
          <p:cNvSpPr/>
          <p:nvPr/>
        </p:nvSpPr>
        <p:spPr>
          <a:xfrm>
            <a:off x="1524000" y="3352804"/>
            <a:ext cx="6978502" cy="2031325"/>
          </a:xfrm>
          <a:prstGeom prst="rect">
            <a:avLst/>
          </a:prstGeom>
        </p:spPr>
        <p:txBody>
          <a:bodyPr wrap="square">
            <a:spAutoFit/>
          </a:bodyPr>
          <a:lstStyle/>
          <a:p>
            <a:pPr>
              <a:buClr>
                <a:srgbClr val="CEB966"/>
              </a:buClr>
            </a:pPr>
            <a:r>
              <a:rPr lang="en-US" dirty="0">
                <a:solidFill>
                  <a:srgbClr val="00B050"/>
                </a:solidFill>
                <a:ea typeface="+mj-ea"/>
                <a:cs typeface="+mj-cs"/>
              </a:rPr>
              <a:t>Q</a:t>
            </a:r>
            <a:r>
              <a:rPr lang="en-US" dirty="0">
                <a:solidFill>
                  <a:srgbClr val="7030A0"/>
                </a:solidFill>
                <a:ea typeface="+mj-ea"/>
                <a:cs typeface="+mj-cs"/>
              </a:rPr>
              <a:t>: </a:t>
            </a:r>
            <a:r>
              <a:rPr lang="en-US" dirty="0">
                <a:solidFill>
                  <a:srgbClr val="00B050"/>
                </a:solidFill>
                <a:ea typeface="+mj-ea"/>
                <a:cs typeface="+mj-cs"/>
              </a:rPr>
              <a:t>can a robot learn to be a better robot?</a:t>
            </a:r>
          </a:p>
          <a:p>
            <a:pPr>
              <a:buClr>
                <a:srgbClr val="CEB966"/>
              </a:buClr>
            </a:pPr>
            <a:endParaRPr lang="en-US" dirty="0">
              <a:solidFill>
                <a:srgbClr val="00B050"/>
              </a:solidFill>
            </a:endParaRPr>
          </a:p>
          <a:p>
            <a:pPr>
              <a:buClr>
                <a:srgbClr val="CEB966"/>
              </a:buClr>
            </a:pPr>
            <a:r>
              <a:rPr lang="en-US" dirty="0">
                <a:solidFill>
                  <a:srgbClr val="00B050"/>
                </a:solidFill>
              </a:rPr>
              <a:t>What about people: </a:t>
            </a:r>
          </a:p>
          <a:p>
            <a:pPr marL="342900" indent="-342900">
              <a:buClr>
                <a:srgbClr val="CEB966"/>
              </a:buClr>
              <a:buFont typeface="Wingdings" pitchFamily="2" charset="2"/>
              <a:buChar char="q"/>
            </a:pPr>
            <a:r>
              <a:rPr lang="en-US" dirty="0">
                <a:solidFill>
                  <a:srgbClr val="00B050"/>
                </a:solidFill>
              </a:rPr>
              <a:t>Morality and responsibility</a:t>
            </a:r>
          </a:p>
          <a:p>
            <a:pPr marL="342900" indent="-342900">
              <a:buClr>
                <a:srgbClr val="CEB966"/>
              </a:buClr>
              <a:buFont typeface="Wingdings" pitchFamily="2" charset="2"/>
              <a:buChar char="q"/>
            </a:pPr>
            <a:r>
              <a:rPr lang="en-US" dirty="0">
                <a:solidFill>
                  <a:srgbClr val="00B050"/>
                </a:solidFill>
              </a:rPr>
              <a:t>Judgment and </a:t>
            </a:r>
            <a:r>
              <a:rPr lang="en-US" dirty="0" smtClean="0">
                <a:solidFill>
                  <a:srgbClr val="00B050"/>
                </a:solidFill>
              </a:rPr>
              <a:t>decisions-&gt; Do we have free will?</a:t>
            </a:r>
            <a:endParaRPr lang="en-US" dirty="0">
              <a:solidFill>
                <a:srgbClr val="00B050"/>
              </a:solidFill>
            </a:endParaRPr>
          </a:p>
          <a:p>
            <a:pPr marL="342900" indent="-342900">
              <a:buClr>
                <a:srgbClr val="CEB966"/>
              </a:buClr>
              <a:buFont typeface="Wingdings" pitchFamily="2" charset="2"/>
              <a:buChar char="q"/>
            </a:pPr>
            <a:endParaRPr lang="en-US" dirty="0">
              <a:solidFill>
                <a:srgbClr val="00B050"/>
              </a:solidFill>
            </a:endParaRPr>
          </a:p>
          <a:p>
            <a:pPr>
              <a:buClr>
                <a:srgbClr val="CEB966"/>
              </a:buClr>
            </a:pPr>
            <a:r>
              <a:rPr lang="en-US" dirty="0">
                <a:solidFill>
                  <a:srgbClr val="00B050"/>
                </a:solidFill>
              </a:rPr>
              <a:t>Q:   What about hypnosis or conditioning? Can we be made evil ?</a:t>
            </a:r>
          </a:p>
        </p:txBody>
      </p:sp>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2" y="1676400"/>
            <a:ext cx="180022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1295400" y="152400"/>
            <a:ext cx="7848600" cy="1265238"/>
          </a:xfrm>
        </p:spPr>
        <p:txBody>
          <a:bodyPr>
            <a:normAutofit fontScale="90000"/>
          </a:bodyPr>
          <a:lstStyle/>
          <a:p>
            <a:r>
              <a:rPr lang="en-US" sz="3600" b="1" dirty="0" smtClean="0">
                <a:effectLst/>
              </a:rPr>
              <a:t/>
            </a:r>
            <a:br>
              <a:rPr lang="en-US" sz="3600" b="1" dirty="0" smtClean="0">
                <a:effectLst/>
              </a:rPr>
            </a:br>
            <a:r>
              <a:rPr lang="en-US" sz="3600" b="1" dirty="0" smtClean="0">
                <a:effectLst/>
              </a:rPr>
              <a:t/>
            </a:r>
            <a:br>
              <a:rPr lang="en-US" sz="3600" b="1" dirty="0" smtClean="0">
                <a:effectLst/>
              </a:rPr>
            </a:br>
            <a:r>
              <a:rPr lang="en-US" sz="3100" b="1" dirty="0" smtClean="0">
                <a:solidFill>
                  <a:srgbClr val="7030A0"/>
                </a:solidFill>
                <a:effectLst>
                  <a:outerShdw blurRad="38100" dist="38100" dir="2700000" algn="tl">
                    <a:srgbClr val="000000">
                      <a:alpha val="43137"/>
                    </a:srgbClr>
                  </a:outerShdw>
                </a:effectLst>
              </a:rPr>
              <a:t>Behaviorism</a:t>
            </a:r>
            <a:br>
              <a:rPr lang="en-US" sz="3100" b="1" dirty="0" smtClean="0">
                <a:solidFill>
                  <a:srgbClr val="7030A0"/>
                </a:solidFill>
                <a:effectLst>
                  <a:outerShdw blurRad="38100" dist="38100" dir="2700000" algn="tl">
                    <a:srgbClr val="000000">
                      <a:alpha val="43137"/>
                    </a:srgbClr>
                  </a:outerShdw>
                </a:effectLst>
              </a:rPr>
            </a:br>
            <a:r>
              <a:rPr lang="en-US" sz="2000" dirty="0" smtClean="0"/>
              <a:t>Shaping behavior</a:t>
            </a:r>
            <a:r>
              <a:rPr lang="en-US" sz="2200" b="1" dirty="0" smtClean="0">
                <a:effectLst/>
              </a:rPr>
              <a:t/>
            </a:r>
            <a:br>
              <a:rPr lang="en-US" sz="2200" b="1" dirty="0" smtClean="0">
                <a:effectLst/>
              </a:rPr>
            </a:br>
            <a:r>
              <a:rPr lang="en-US" sz="2200" b="1" dirty="0" smtClean="0">
                <a:effectLst/>
              </a:rPr>
              <a:t/>
            </a:r>
            <a:br>
              <a:rPr lang="en-US" sz="2200" b="1" dirty="0" smtClean="0">
                <a:effectLst/>
              </a:rPr>
            </a:br>
            <a:r>
              <a:rPr lang="en-US" sz="2200" b="1" dirty="0" smtClean="0">
                <a:solidFill>
                  <a:srgbClr val="69676D">
                    <a:satMod val="130000"/>
                  </a:srgbClr>
                </a:solidFill>
                <a:effectLst/>
              </a:rPr>
              <a:t/>
            </a:r>
            <a:br>
              <a:rPr lang="en-US" sz="2200" b="1" dirty="0" smtClean="0">
                <a:solidFill>
                  <a:srgbClr val="69676D">
                    <a:satMod val="130000"/>
                  </a:srgbClr>
                </a:solidFill>
                <a:effectLst/>
              </a:rPr>
            </a:br>
            <a:endParaRPr lang="en-US" sz="2200" b="1" dirty="0">
              <a:effectLst/>
            </a:endParaRPr>
          </a:p>
        </p:txBody>
      </p:sp>
      <p:sp>
        <p:nvSpPr>
          <p:cNvPr id="3" name="Content Placeholder 2"/>
          <p:cNvSpPr>
            <a:spLocks noGrp="1"/>
          </p:cNvSpPr>
          <p:nvPr>
            <p:ph idx="4294967295"/>
          </p:nvPr>
        </p:nvSpPr>
        <p:spPr>
          <a:xfrm>
            <a:off x="6858000" y="2438400"/>
            <a:ext cx="2286000" cy="457200"/>
          </a:xfrm>
        </p:spPr>
        <p:txBody>
          <a:bodyPr>
            <a:normAutofit/>
          </a:bodyPr>
          <a:lstStyle/>
          <a:p>
            <a:pPr marL="82296" indent="0">
              <a:buNone/>
            </a:pPr>
            <a:endParaRPr lang="en-US" sz="1800" dirty="0" smtClean="0"/>
          </a:p>
          <a:p>
            <a:pPr marL="82296" indent="0">
              <a:buNone/>
            </a:pPr>
            <a:endParaRPr lang="en-US" sz="1800" dirty="0" smtClean="0"/>
          </a:p>
          <a:p>
            <a:pPr marL="82296" indent="0">
              <a:buNone/>
            </a:pPr>
            <a:endParaRPr lang="en-US" sz="1800" dirty="0" smtClean="0"/>
          </a:p>
          <a:p>
            <a:pPr marL="82296" indent="0">
              <a:buNone/>
            </a:pPr>
            <a:endParaRPr lang="en-US" sz="1800" dirty="0" smtClean="0"/>
          </a:p>
        </p:txBody>
      </p:sp>
      <p:sp>
        <p:nvSpPr>
          <p:cNvPr id="5" name="TextBox 4"/>
          <p:cNvSpPr txBox="1"/>
          <p:nvPr/>
        </p:nvSpPr>
        <p:spPr>
          <a:xfrm>
            <a:off x="1524000" y="990602"/>
            <a:ext cx="5519268" cy="2062103"/>
          </a:xfrm>
          <a:prstGeom prst="rect">
            <a:avLst/>
          </a:prstGeom>
          <a:noFill/>
        </p:spPr>
        <p:txBody>
          <a:bodyPr wrap="none" rtlCol="0">
            <a:spAutoFit/>
          </a:bodyPr>
          <a:lstStyle/>
          <a:p>
            <a:endParaRPr lang="en-US" sz="2200" dirty="0">
              <a:solidFill>
                <a:srgbClr val="5AA2AE">
                  <a:lumMod val="50000"/>
                </a:srgbClr>
              </a:solidFill>
              <a:ea typeface="+mj-ea"/>
              <a:cs typeface="+mj-cs"/>
            </a:endParaRPr>
          </a:p>
          <a:p>
            <a:pPr marL="342900" indent="-342900"/>
            <a:r>
              <a:rPr lang="en-US" sz="2200" dirty="0">
                <a:solidFill>
                  <a:srgbClr val="7030A0"/>
                </a:solidFill>
                <a:ea typeface="+mj-ea"/>
                <a:cs typeface="+mj-cs"/>
              </a:rPr>
              <a:t>     3 perspectives: </a:t>
            </a:r>
            <a:br>
              <a:rPr lang="en-US" sz="2200" dirty="0">
                <a:solidFill>
                  <a:srgbClr val="7030A0"/>
                </a:solidFill>
                <a:ea typeface="+mj-ea"/>
                <a:cs typeface="+mj-cs"/>
              </a:rPr>
            </a:br>
            <a:r>
              <a:rPr lang="en-US" sz="2200" dirty="0">
                <a:solidFill>
                  <a:srgbClr val="7030A0"/>
                </a:solidFill>
                <a:ea typeface="+mj-ea"/>
                <a:cs typeface="+mj-cs"/>
              </a:rPr>
              <a:t> 	    relationship of mind, brain and body</a:t>
            </a:r>
          </a:p>
          <a:p>
            <a:r>
              <a:rPr lang="en-US" sz="2200" dirty="0">
                <a:solidFill>
                  <a:srgbClr val="7030A0"/>
                </a:solidFill>
                <a:ea typeface="+mj-ea"/>
                <a:cs typeface="+mj-cs"/>
              </a:rPr>
              <a:t> 	    applied engineering</a:t>
            </a:r>
          </a:p>
          <a:p>
            <a:r>
              <a:rPr lang="en-US" sz="2200" dirty="0">
                <a:solidFill>
                  <a:srgbClr val="7030A0"/>
                </a:solidFill>
                <a:ea typeface="+mj-ea"/>
                <a:cs typeface="+mj-cs"/>
              </a:rPr>
              <a:t>	    universe and laws of physics</a:t>
            </a:r>
            <a:r>
              <a:rPr lang="en-US" sz="2200" b="1" dirty="0">
                <a:solidFill>
                  <a:srgbClr val="7030A0"/>
                </a:solidFill>
                <a:ea typeface="+mj-ea"/>
                <a:cs typeface="+mj-cs"/>
              </a:rPr>
              <a:t/>
            </a:r>
            <a:br>
              <a:rPr lang="en-US" sz="2200" b="1" dirty="0">
                <a:solidFill>
                  <a:srgbClr val="7030A0"/>
                </a:solidFill>
                <a:ea typeface="+mj-ea"/>
                <a:cs typeface="+mj-cs"/>
              </a:rPr>
            </a:br>
            <a:endParaRPr lang="en-US" dirty="0">
              <a:solidFill>
                <a:srgbClr val="7030A0"/>
              </a:solidFill>
            </a:endParaRPr>
          </a:p>
        </p:txBody>
      </p:sp>
      <p:sp>
        <p:nvSpPr>
          <p:cNvPr id="7" name="TextBox 6"/>
          <p:cNvSpPr txBox="1"/>
          <p:nvPr/>
        </p:nvSpPr>
        <p:spPr>
          <a:xfrm>
            <a:off x="4800600" y="4572000"/>
            <a:ext cx="152400" cy="369332"/>
          </a:xfrm>
          <a:prstGeom prst="rect">
            <a:avLst/>
          </a:prstGeom>
          <a:noFill/>
        </p:spPr>
        <p:txBody>
          <a:bodyPr wrap="square" rtlCol="0">
            <a:spAutoFit/>
          </a:bodyPr>
          <a:lstStyle/>
          <a:p>
            <a:endParaRPr lang="en-US" dirty="0">
              <a:solidFill>
                <a:prstClr val="black"/>
              </a:solidFill>
            </a:endParaRPr>
          </a:p>
        </p:txBody>
      </p:sp>
      <p:sp>
        <p:nvSpPr>
          <p:cNvPr id="9" name="TextBox 8"/>
          <p:cNvSpPr txBox="1"/>
          <p:nvPr/>
        </p:nvSpPr>
        <p:spPr>
          <a:xfrm>
            <a:off x="1431851" y="5548144"/>
            <a:ext cx="7162800" cy="1384995"/>
          </a:xfrm>
          <a:prstGeom prst="rect">
            <a:avLst/>
          </a:prstGeom>
          <a:noFill/>
        </p:spPr>
        <p:txBody>
          <a:bodyPr wrap="square" rtlCol="0">
            <a:spAutoFit/>
          </a:bodyPr>
          <a:lstStyle/>
          <a:p>
            <a:r>
              <a:rPr lang="en-US" sz="1200" dirty="0" smtClean="0">
                <a:solidFill>
                  <a:prstClr val="black"/>
                </a:solidFill>
              </a:rPr>
              <a:t>Skinner, free </a:t>
            </a:r>
            <a:r>
              <a:rPr lang="en-US" sz="1200" dirty="0">
                <a:solidFill>
                  <a:prstClr val="black"/>
                </a:solidFill>
              </a:rPr>
              <a:t>will: </a:t>
            </a:r>
            <a:r>
              <a:rPr lang="en-US" sz="1200" dirty="0">
                <a:solidFill>
                  <a:prstClr val="black"/>
                </a:solidFill>
                <a:hlinkClick r:id="rId5"/>
              </a:rPr>
              <a:t>https://</a:t>
            </a:r>
            <a:r>
              <a:rPr lang="en-US" sz="1200" dirty="0" smtClean="0">
                <a:solidFill>
                  <a:prstClr val="black"/>
                </a:solidFill>
                <a:hlinkClick r:id="rId5"/>
              </a:rPr>
              <a:t>www.youtube.com/watch?v=rTND_HGrP08</a:t>
            </a:r>
            <a:endParaRPr lang="en-US" sz="1200" dirty="0" smtClean="0">
              <a:solidFill>
                <a:prstClr val="black"/>
              </a:solidFill>
            </a:endParaRPr>
          </a:p>
          <a:p>
            <a:endParaRPr lang="en-US" sz="1200" dirty="0" smtClean="0">
              <a:solidFill>
                <a:prstClr val="black"/>
              </a:solidFill>
            </a:endParaRPr>
          </a:p>
          <a:p>
            <a:r>
              <a:rPr lang="en-US" sz="1200" dirty="0" smtClean="0">
                <a:solidFill>
                  <a:prstClr val="black"/>
                </a:solidFill>
              </a:rPr>
              <a:t>X More </a:t>
            </a:r>
            <a:r>
              <a:rPr lang="en-US" sz="1200" dirty="0">
                <a:solidFill>
                  <a:prstClr val="black"/>
                </a:solidFill>
              </a:rPr>
              <a:t>Skinner experiments videos: </a:t>
            </a:r>
            <a:r>
              <a:rPr lang="en-US" sz="1200" dirty="0">
                <a:solidFill>
                  <a:prstClr val="black"/>
                </a:solidFill>
                <a:hlinkClick r:id="rId6"/>
              </a:rPr>
              <a:t>http://</a:t>
            </a:r>
            <a:r>
              <a:rPr lang="en-US" sz="1200" dirty="0" smtClean="0">
                <a:solidFill>
                  <a:prstClr val="black"/>
                </a:solidFill>
                <a:hlinkClick r:id="rId6"/>
              </a:rPr>
              <a:t>www.youtube.com/channel/HCMAAVrGOuFnc</a:t>
            </a:r>
            <a:endParaRPr lang="en-US" sz="1200" dirty="0" smtClean="0">
              <a:solidFill>
                <a:prstClr val="black"/>
              </a:solidFill>
            </a:endParaRPr>
          </a:p>
          <a:p>
            <a:endParaRPr lang="en-US" sz="1200" dirty="0">
              <a:solidFill>
                <a:prstClr val="black"/>
              </a:solidFill>
            </a:endParaRPr>
          </a:p>
          <a:p>
            <a:r>
              <a:rPr lang="en-US" sz="1200" dirty="0">
                <a:solidFill>
                  <a:prstClr val="black"/>
                </a:solidFill>
              </a:rPr>
              <a:t>Skinner </a:t>
            </a:r>
            <a:r>
              <a:rPr lang="en-US" sz="1200" dirty="0" smtClean="0">
                <a:solidFill>
                  <a:prstClr val="black"/>
                </a:solidFill>
              </a:rPr>
              <a:t>experiments </a:t>
            </a:r>
            <a:r>
              <a:rPr lang="en-US" sz="1200" dirty="0">
                <a:solidFill>
                  <a:prstClr val="black"/>
                </a:solidFill>
              </a:rPr>
              <a:t>on conditioning,  </a:t>
            </a:r>
            <a:r>
              <a:rPr lang="en-US" sz="1200" dirty="0" smtClean="0">
                <a:solidFill>
                  <a:prstClr val="black"/>
                </a:solidFill>
              </a:rPr>
              <a:t>&amp; ‘superstitious belief’</a:t>
            </a:r>
            <a:r>
              <a:rPr lang="en-US" sz="1200" dirty="0" smtClean="0">
                <a:solidFill>
                  <a:srgbClr val="FF0000"/>
                </a:solidFill>
              </a:rPr>
              <a:t> </a:t>
            </a:r>
            <a:r>
              <a:rPr lang="en-US" sz="1200" dirty="0" smtClean="0">
                <a:solidFill>
                  <a:srgbClr val="FF0000"/>
                </a:solidFill>
                <a:hlinkClick r:id="rId7"/>
              </a:rPr>
              <a:t>http</a:t>
            </a:r>
            <a:r>
              <a:rPr lang="en-US" sz="1200" dirty="0">
                <a:solidFill>
                  <a:srgbClr val="FF0000"/>
                </a:solidFill>
                <a:hlinkClick r:id="rId7"/>
              </a:rPr>
              <a:t>://www.youtube.com/watch?v=X6zS7v9nSpo</a:t>
            </a:r>
            <a:endParaRPr lang="en-US" sz="1200" dirty="0">
              <a:solidFill>
                <a:srgbClr val="FF0000"/>
              </a:solidFill>
            </a:endParaRPr>
          </a:p>
          <a:p>
            <a:endParaRPr lang="en-US" sz="1200" dirty="0">
              <a:solidFill>
                <a:prstClr val="black"/>
              </a:solidFill>
            </a:endParaRPr>
          </a:p>
          <a:p>
            <a:endParaRPr lang="en-US" sz="1200" dirty="0">
              <a:solidFill>
                <a:prstClr val="black"/>
              </a:solidFill>
            </a:endParaRPr>
          </a:p>
        </p:txBody>
      </p:sp>
    </p:spTree>
    <p:extLst>
      <p:ext uri="{BB962C8B-B14F-4D97-AF65-F5344CB8AC3E}">
        <p14:creationId xmlns:p14="http://schemas.microsoft.com/office/powerpoint/2010/main" val="12040128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Epiphenomenalism</a:t>
            </a:r>
            <a:endParaRPr lang="en-US" dirty="0"/>
          </a:p>
        </p:txBody>
      </p:sp>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76400" y="1600200"/>
            <a:ext cx="2895600" cy="2228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0" y="4191000"/>
            <a:ext cx="6781800" cy="2031325"/>
          </a:xfrm>
          <a:prstGeom prst="rect">
            <a:avLst/>
          </a:prstGeom>
          <a:noFill/>
        </p:spPr>
        <p:txBody>
          <a:bodyPr wrap="square" rtlCol="0">
            <a:spAutoFit/>
          </a:bodyPr>
          <a:lstStyle/>
          <a:p>
            <a:r>
              <a:rPr lang="en-US" dirty="0" smtClean="0"/>
              <a:t>If mental events are </a:t>
            </a:r>
            <a:r>
              <a:rPr lang="en-US" dirty="0" smtClean="0"/>
              <a:t>caused by </a:t>
            </a:r>
            <a:r>
              <a:rPr lang="en-US" dirty="0" smtClean="0"/>
              <a:t>a physical event,  if that is so, </a:t>
            </a:r>
          </a:p>
          <a:p>
            <a:r>
              <a:rPr lang="en-US" dirty="0" smtClean="0"/>
              <a:t>the mental event  is not the same as the event </a:t>
            </a:r>
          </a:p>
          <a:p>
            <a:r>
              <a:rPr lang="en-US" dirty="0" smtClean="0"/>
              <a:t>(just as contrails are caused by the plane but are not the plane</a:t>
            </a:r>
          </a:p>
          <a:p>
            <a:endParaRPr lang="en-US" dirty="0"/>
          </a:p>
          <a:p>
            <a:r>
              <a:rPr lang="en-US" dirty="0" smtClean="0"/>
              <a:t>A dualist theory that </a:t>
            </a:r>
            <a:r>
              <a:rPr lang="en-US" dirty="0"/>
              <a:t>d</a:t>
            </a:r>
            <a:r>
              <a:rPr lang="en-US" dirty="0" smtClean="0"/>
              <a:t>ecision making is not a mental event</a:t>
            </a:r>
          </a:p>
          <a:p>
            <a:endParaRPr lang="en-US" dirty="0" smtClean="0"/>
          </a:p>
          <a:p>
            <a:endParaRPr lang="en-US" dirty="0"/>
          </a:p>
        </p:txBody>
      </p:sp>
    </p:spTree>
    <p:extLst>
      <p:ext uri="{BB962C8B-B14F-4D97-AF65-F5344CB8AC3E}">
        <p14:creationId xmlns:p14="http://schemas.microsoft.com/office/powerpoint/2010/main" val="12832737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Epiphenomenalism</a:t>
            </a:r>
            <a:endParaRPr lang="en-US" dirty="0"/>
          </a:p>
        </p:txBody>
      </p:sp>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76400" y="1600200"/>
            <a:ext cx="2895600" cy="2228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0" y="4191000"/>
            <a:ext cx="6781800" cy="1754326"/>
          </a:xfrm>
          <a:prstGeom prst="rect">
            <a:avLst/>
          </a:prstGeom>
          <a:noFill/>
        </p:spPr>
        <p:txBody>
          <a:bodyPr wrap="square" rtlCol="0">
            <a:spAutoFit/>
          </a:bodyPr>
          <a:lstStyle/>
          <a:p>
            <a:r>
              <a:rPr lang="en-US" dirty="0" smtClean="0">
                <a:solidFill>
                  <a:prstClr val="black"/>
                </a:solidFill>
              </a:rPr>
              <a:t>That leads to the premise that decisions are not a mental event.</a:t>
            </a:r>
          </a:p>
          <a:p>
            <a:endParaRPr lang="en-US" dirty="0">
              <a:solidFill>
                <a:prstClr val="black"/>
              </a:solidFill>
            </a:endParaRPr>
          </a:p>
          <a:p>
            <a:r>
              <a:rPr lang="en-US" dirty="0" smtClean="0">
                <a:solidFill>
                  <a:prstClr val="black"/>
                </a:solidFill>
              </a:rPr>
              <a:t>How do we make decisions?</a:t>
            </a:r>
          </a:p>
          <a:p>
            <a:endParaRPr lang="en-US" dirty="0">
              <a:solidFill>
                <a:prstClr val="black"/>
              </a:solidFill>
            </a:endParaRPr>
          </a:p>
          <a:p>
            <a:r>
              <a:rPr lang="en-US" dirty="0" smtClean="0">
                <a:solidFill>
                  <a:prstClr val="black"/>
                </a:solidFill>
              </a:rPr>
              <a:t>Is a decision a bodily process? </a:t>
            </a:r>
            <a:endParaRPr lang="en-US" dirty="0" smtClean="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9799935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pic>
        <p:nvPicPr>
          <p:cNvPr id="4" name="Picture 3" descr="classical-conditioning.jpg"/>
          <p:cNvPicPr>
            <a:picLocks noChangeAspect="1"/>
          </p:cNvPicPr>
          <p:nvPr/>
        </p:nvPicPr>
        <p:blipFill>
          <a:blip r:embed="rId2" cstate="print"/>
          <a:stretch>
            <a:fillRect/>
          </a:stretch>
        </p:blipFill>
        <p:spPr>
          <a:xfrm>
            <a:off x="1676400" y="1937344"/>
            <a:ext cx="4724400" cy="2787056"/>
          </a:xfrm>
          <a:prstGeom prst="rect">
            <a:avLst/>
          </a:prstGeom>
        </p:spPr>
      </p:pic>
      <p:pic>
        <p:nvPicPr>
          <p:cNvPr id="8" name="Picture 7" descr="question.jpeg"/>
          <p:cNvPicPr>
            <a:picLocks noChangeAspect="1"/>
          </p:cNvPicPr>
          <p:nvPr/>
        </p:nvPicPr>
        <p:blipFill>
          <a:blip r:embed="rId3" cstate="print">
            <a:duotone>
              <a:schemeClr val="accent4">
                <a:shade val="45000"/>
                <a:satMod val="135000"/>
              </a:schemeClr>
              <a:prstClr val="white"/>
            </a:duotone>
          </a:blip>
          <a:stretch>
            <a:fillRect/>
          </a:stretch>
        </p:blipFill>
        <p:spPr>
          <a:xfrm>
            <a:off x="7065818" y="4191000"/>
            <a:ext cx="1371600" cy="1371600"/>
          </a:xfrm>
          <a:prstGeom prst="rect">
            <a:avLst/>
          </a:prstGeom>
        </p:spPr>
      </p:pic>
      <p:sp>
        <p:nvSpPr>
          <p:cNvPr id="5" name="Title 4"/>
          <p:cNvSpPr>
            <a:spLocks noGrp="1"/>
          </p:cNvSpPr>
          <p:nvPr>
            <p:ph type="title"/>
          </p:nvPr>
        </p:nvSpPr>
        <p:spPr>
          <a:xfrm>
            <a:off x="1435608" y="274638"/>
            <a:ext cx="5650992" cy="1173162"/>
          </a:xfrm>
        </p:spPr>
        <p:txBody>
          <a:bodyPr>
            <a:normAutofit/>
          </a:bodyPr>
          <a:lstStyle/>
          <a:p>
            <a:r>
              <a:rPr lang="en-US" sz="2800" b="1" dirty="0" smtClean="0"/>
              <a:t>Classical Conditioning</a:t>
            </a:r>
            <a:endParaRPr lang="en-US" sz="2800" b="1" dirty="0"/>
          </a:p>
        </p:txBody>
      </p:sp>
      <p:sp>
        <p:nvSpPr>
          <p:cNvPr id="6" name="Content Placeholder 5"/>
          <p:cNvSpPr>
            <a:spLocks noGrp="1"/>
          </p:cNvSpPr>
          <p:nvPr>
            <p:ph idx="1"/>
          </p:nvPr>
        </p:nvSpPr>
        <p:spPr/>
        <p:txBody>
          <a:bodyPr>
            <a:normAutofit/>
          </a:bodyPr>
          <a:lstStyle/>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p:txBody>
      </p:sp>
      <p:sp>
        <p:nvSpPr>
          <p:cNvPr id="7" name="TextBox 6"/>
          <p:cNvSpPr txBox="1"/>
          <p:nvPr/>
        </p:nvSpPr>
        <p:spPr>
          <a:xfrm>
            <a:off x="1600200" y="4876800"/>
            <a:ext cx="6172200" cy="2185214"/>
          </a:xfrm>
          <a:prstGeom prst="rect">
            <a:avLst/>
          </a:prstGeom>
          <a:noFill/>
        </p:spPr>
        <p:txBody>
          <a:bodyPr wrap="square" rtlCol="0">
            <a:spAutoFit/>
          </a:bodyPr>
          <a:lstStyle/>
          <a:p>
            <a:endParaRPr lang="en-US" dirty="0">
              <a:solidFill>
                <a:prstClr val="black"/>
              </a:solidFill>
            </a:endParaRPr>
          </a:p>
          <a:p>
            <a:r>
              <a:rPr lang="en-US" dirty="0">
                <a:solidFill>
                  <a:prstClr val="black"/>
                </a:solidFill>
              </a:rPr>
              <a:t>from the view of a behaviorist, </a:t>
            </a:r>
          </a:p>
          <a:p>
            <a:r>
              <a:rPr lang="en-US" dirty="0">
                <a:solidFill>
                  <a:prstClr val="black"/>
                </a:solidFill>
              </a:rPr>
              <a:t>How do you think conditioning can effect learning and build memory ? If so, how?  What about social conditioning? </a:t>
            </a:r>
            <a:endParaRPr lang="en-US" dirty="0" smtClean="0">
              <a:solidFill>
                <a:prstClr val="black"/>
              </a:solidFill>
            </a:endParaRPr>
          </a:p>
          <a:p>
            <a:endParaRPr lang="en-US" dirty="0" smtClean="0">
              <a:solidFill>
                <a:prstClr val="black"/>
              </a:solidFill>
            </a:endParaRPr>
          </a:p>
          <a:p>
            <a:r>
              <a:rPr lang="en-US" sz="1400" dirty="0" smtClean="0">
                <a:solidFill>
                  <a:prstClr val="black"/>
                </a:solidFill>
              </a:rPr>
              <a:t>Big </a:t>
            </a:r>
            <a:r>
              <a:rPr lang="en-US" sz="1400" dirty="0">
                <a:solidFill>
                  <a:prstClr val="black"/>
                </a:solidFill>
              </a:rPr>
              <a:t>Bang </a:t>
            </a:r>
            <a:r>
              <a:rPr lang="en-US" sz="1400" dirty="0" smtClean="0">
                <a:solidFill>
                  <a:prstClr val="black"/>
                </a:solidFill>
              </a:rPr>
              <a:t>Theory:  </a:t>
            </a:r>
            <a:r>
              <a:rPr lang="en-US" sz="1400" dirty="0">
                <a:solidFill>
                  <a:prstClr val="black"/>
                </a:solidFill>
                <a:hlinkClick r:id="rId4"/>
              </a:rPr>
              <a:t>https://</a:t>
            </a:r>
            <a:r>
              <a:rPr lang="en-US" sz="1400" dirty="0" smtClean="0">
                <a:solidFill>
                  <a:prstClr val="black"/>
                </a:solidFill>
                <a:hlinkClick r:id="rId4"/>
              </a:rPr>
              <a:t>www.youtube.com/watch?v=qy_mIEnnlF4</a:t>
            </a:r>
            <a:endParaRPr lang="en-US" sz="1400" dirty="0" smtClean="0">
              <a:solidFill>
                <a:prstClr val="black"/>
              </a:solidFill>
            </a:endParaRPr>
          </a:p>
          <a:p>
            <a:endParaRPr lang="en-US" sz="1400" dirty="0">
              <a:solidFill>
                <a:prstClr val="black"/>
              </a:solidFill>
            </a:endParaRPr>
          </a:p>
          <a:p>
            <a:endParaRPr lang="en-US" dirty="0">
              <a:solidFill>
                <a:prstClr val="black"/>
              </a:solidFill>
            </a:endParaRPr>
          </a:p>
        </p:txBody>
      </p:sp>
      <p:sp>
        <p:nvSpPr>
          <p:cNvPr id="9" name="TextBox 8"/>
          <p:cNvSpPr txBox="1"/>
          <p:nvPr/>
        </p:nvSpPr>
        <p:spPr>
          <a:xfrm>
            <a:off x="1524000" y="1143004"/>
            <a:ext cx="6781800" cy="646331"/>
          </a:xfrm>
          <a:prstGeom prst="rect">
            <a:avLst/>
          </a:prstGeom>
          <a:noFill/>
        </p:spPr>
        <p:txBody>
          <a:bodyPr wrap="square" rtlCol="0">
            <a:spAutoFit/>
          </a:bodyPr>
          <a:lstStyle/>
          <a:p>
            <a:pPr>
              <a:buFont typeface="Arial" pitchFamily="34" charset="0"/>
              <a:buChar char="•"/>
            </a:pPr>
            <a:r>
              <a:rPr lang="en-US" dirty="0">
                <a:solidFill>
                  <a:prstClr val="black"/>
                </a:solidFill>
              </a:rPr>
              <a:t> A form of learning</a:t>
            </a:r>
          </a:p>
          <a:p>
            <a:pPr>
              <a:buFont typeface="Arial" pitchFamily="34" charset="0"/>
              <a:buChar char="•"/>
            </a:pPr>
            <a:r>
              <a:rPr lang="en-US" dirty="0">
                <a:solidFill>
                  <a:prstClr val="black"/>
                </a:solidFill>
              </a:rPr>
              <a:t> Creates a change in behavior and  the change results in learning.</a:t>
            </a:r>
          </a:p>
        </p:txBody>
      </p:sp>
    </p:spTree>
    <p:extLst>
      <p:ext uri="{BB962C8B-B14F-4D97-AF65-F5344CB8AC3E}">
        <p14:creationId xmlns:p14="http://schemas.microsoft.com/office/powerpoint/2010/main" val="29513230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A603AB"/>
            </a:gs>
            <a:gs pos="31000">
              <a:srgbClr val="0819FB"/>
            </a:gs>
            <a:gs pos="55000">
              <a:srgbClr val="1A8D48"/>
            </a:gs>
            <a:gs pos="62000">
              <a:srgbClr val="FFFF00"/>
            </a:gs>
            <a:gs pos="73000">
              <a:srgbClr val="EE3F17"/>
            </a:gs>
            <a:gs pos="88000">
              <a:srgbClr val="E81766"/>
            </a:gs>
            <a:gs pos="100000">
              <a:srgbClr val="A603AB"/>
            </a:gs>
          </a:gsLst>
          <a:lin ang="19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27760" y="457200"/>
            <a:ext cx="7406640" cy="1472184"/>
          </a:xfrm>
        </p:spPr>
        <p:txBody>
          <a:bodyPr/>
          <a:lstStyle/>
          <a:p>
            <a:r>
              <a:rPr lang="en-US" dirty="0" smtClean="0"/>
              <a:t> MODELING</a:t>
            </a:r>
            <a:endParaRPr lang="en-US" dirty="0"/>
          </a:p>
        </p:txBody>
      </p:sp>
      <p:sp>
        <p:nvSpPr>
          <p:cNvPr id="5" name="TextBox 4"/>
          <p:cNvSpPr txBox="1"/>
          <p:nvPr/>
        </p:nvSpPr>
        <p:spPr>
          <a:xfrm>
            <a:off x="1333500" y="5105400"/>
            <a:ext cx="7467600" cy="1092607"/>
          </a:xfrm>
          <a:prstGeom prst="rect">
            <a:avLst/>
          </a:prstGeom>
          <a:noFill/>
        </p:spPr>
        <p:txBody>
          <a:bodyPr wrap="square" rtlCol="0">
            <a:spAutoFit/>
          </a:bodyPr>
          <a:lstStyle/>
          <a:p>
            <a:pPr marL="425196" indent="-342900">
              <a:spcBef>
                <a:spcPts val="600"/>
              </a:spcBef>
              <a:buClr>
                <a:srgbClr val="242852">
                  <a:lumMod val="75000"/>
                </a:srgbClr>
              </a:buClr>
              <a:buSzPct val="80000"/>
              <a:buFont typeface="Wingdings" panose="05000000000000000000" pitchFamily="2" charset="2"/>
              <a:buChar char="q"/>
            </a:pPr>
            <a:r>
              <a:rPr lang="en-US" sz="2000" dirty="0">
                <a:solidFill>
                  <a:prstClr val="black"/>
                </a:solidFill>
              </a:rPr>
              <a:t>To learn by observing what someone else </a:t>
            </a:r>
            <a:r>
              <a:rPr lang="en-US" sz="2000" dirty="0" smtClean="0">
                <a:solidFill>
                  <a:prstClr val="black"/>
                </a:solidFill>
              </a:rPr>
              <a:t>does.</a:t>
            </a:r>
            <a:endParaRPr lang="en-US" sz="2000" dirty="0">
              <a:solidFill>
                <a:prstClr val="black"/>
              </a:solidFill>
            </a:endParaRPr>
          </a:p>
          <a:p>
            <a:pPr marL="425196" indent="-342900">
              <a:spcBef>
                <a:spcPts val="600"/>
              </a:spcBef>
              <a:buClr>
                <a:srgbClr val="242852">
                  <a:lumMod val="75000"/>
                </a:srgbClr>
              </a:buClr>
              <a:buSzPct val="80000"/>
              <a:buFont typeface="Wingdings" panose="05000000000000000000" pitchFamily="2" charset="2"/>
              <a:buChar char="q"/>
            </a:pPr>
            <a:r>
              <a:rPr lang="en-US" sz="2000" dirty="0" smtClean="0">
                <a:solidFill>
                  <a:prstClr val="black"/>
                </a:solidFill>
              </a:rPr>
              <a:t>When </a:t>
            </a:r>
            <a:r>
              <a:rPr lang="en-US" sz="2000" dirty="0">
                <a:solidFill>
                  <a:prstClr val="black"/>
                </a:solidFill>
              </a:rPr>
              <a:t>a person learns by imitation without any </a:t>
            </a:r>
            <a:r>
              <a:rPr lang="en-US" sz="2000" dirty="0" smtClean="0">
                <a:solidFill>
                  <a:prstClr val="black"/>
                </a:solidFill>
              </a:rPr>
              <a:t>specific </a:t>
            </a:r>
            <a:r>
              <a:rPr lang="en-US" sz="2000" dirty="0">
                <a:solidFill>
                  <a:prstClr val="black"/>
                </a:solidFill>
              </a:rPr>
              <a:t>verbal directions or instruction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719387"/>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495" y="950953"/>
            <a:ext cx="17526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611086"/>
            <a:ext cx="2286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9495" y="3201245"/>
            <a:ext cx="2816225" cy="188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1852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356360" y="762000"/>
            <a:ext cx="7498080" cy="1143000"/>
          </a:xfrm>
        </p:spPr>
        <p:txBody>
          <a:bodyPr>
            <a:normAutofit fontScale="90000"/>
          </a:bodyPr>
          <a:lstStyle/>
          <a:p>
            <a:r>
              <a:rPr lang="en-US" sz="2700" b="1" dirty="0" smtClean="0">
                <a:solidFill>
                  <a:srgbClr val="0070C0"/>
                </a:solidFill>
              </a:rPr>
              <a:t>Bobo Doll, </a:t>
            </a:r>
            <a:r>
              <a:rPr lang="en-US" sz="2700" b="1" dirty="0" smtClean="0">
                <a:solidFill>
                  <a:srgbClr val="0070C0"/>
                </a:solidFill>
                <a:effectLst/>
              </a:rPr>
              <a:t>a study of aggression</a:t>
            </a:r>
            <a:r>
              <a:rPr lang="en-US" sz="2700" b="1" dirty="0" smtClean="0">
                <a:solidFill>
                  <a:srgbClr val="0070C0"/>
                </a:solidFill>
              </a:rPr>
              <a:t/>
            </a:r>
            <a:br>
              <a:rPr lang="en-US" sz="2700" b="1" dirty="0" smtClean="0">
                <a:solidFill>
                  <a:srgbClr val="0070C0"/>
                </a:solidFill>
              </a:rPr>
            </a:br>
            <a:r>
              <a:rPr lang="en-US" sz="2700" b="1" dirty="0" smtClean="0">
                <a:solidFill>
                  <a:srgbClr val="0070C0"/>
                </a:solidFill>
                <a:effectLst/>
              </a:rPr>
              <a:t>Alberta Bandura, 1961</a:t>
            </a:r>
            <a:r>
              <a:rPr lang="en-US" sz="2200" b="1" dirty="0" smtClean="0">
                <a:solidFill>
                  <a:srgbClr val="0070C0"/>
                </a:solidFill>
                <a:effectLst/>
              </a:rPr>
              <a:t/>
            </a:r>
            <a:br>
              <a:rPr lang="en-US" sz="2200" b="1" dirty="0" smtClean="0">
                <a:solidFill>
                  <a:srgbClr val="0070C0"/>
                </a:solidFill>
                <a:effectLst/>
              </a:rPr>
            </a:br>
            <a:r>
              <a:rPr lang="en-US" sz="2200" dirty="0" smtClean="0">
                <a:solidFill>
                  <a:srgbClr val="0070C0"/>
                </a:solidFill>
                <a:effectLst/>
              </a:rPr>
              <a:t>Stanford University, Nursery School, </a:t>
            </a:r>
            <a:br>
              <a:rPr lang="en-US" sz="2200" dirty="0" smtClean="0">
                <a:solidFill>
                  <a:srgbClr val="0070C0"/>
                </a:solidFill>
                <a:effectLst/>
              </a:rPr>
            </a:br>
            <a:r>
              <a:rPr lang="en-US" sz="2200" dirty="0" smtClean="0">
                <a:solidFill>
                  <a:srgbClr val="0070C0"/>
                </a:solidFill>
                <a:effectLst/>
              </a:rPr>
              <a:t>72 children from the age of 3 to 6. (Average age:  4.4)</a:t>
            </a:r>
            <a:r>
              <a:rPr lang="en-US" sz="2000" dirty="0" smtClean="0">
                <a:solidFill>
                  <a:srgbClr val="0070C0"/>
                </a:solidFill>
                <a:effectLst/>
              </a:rPr>
              <a:t/>
            </a:r>
            <a:br>
              <a:rPr lang="en-US" sz="2000" dirty="0" smtClean="0">
                <a:solidFill>
                  <a:srgbClr val="0070C0"/>
                </a:solidFill>
                <a:effectLst/>
              </a:rPr>
            </a:br>
            <a:r>
              <a:rPr lang="en-US" sz="2000" dirty="0" smtClean="0">
                <a:solidFill>
                  <a:srgbClr val="0070C0"/>
                </a:solidFill>
                <a:effectLst/>
              </a:rPr>
              <a:t/>
            </a:r>
            <a:br>
              <a:rPr lang="en-US" sz="2000" dirty="0" smtClean="0">
                <a:solidFill>
                  <a:srgbClr val="0070C0"/>
                </a:solidFill>
                <a:effectLst/>
              </a:rPr>
            </a:br>
            <a:endParaRPr lang="en-US" dirty="0">
              <a:solidFill>
                <a:srgbClr val="0070C0"/>
              </a:solidFill>
              <a:effectLst/>
            </a:endParaRPr>
          </a:p>
        </p:txBody>
      </p:sp>
      <p:sp>
        <p:nvSpPr>
          <p:cNvPr id="6" name="Content Placeholder 5"/>
          <p:cNvSpPr>
            <a:spLocks noGrp="1"/>
          </p:cNvSpPr>
          <p:nvPr>
            <p:ph idx="1"/>
          </p:nvPr>
        </p:nvSpPr>
        <p:spPr>
          <a:xfrm>
            <a:off x="1363964" y="2743200"/>
            <a:ext cx="7322836" cy="3962400"/>
          </a:xfrm>
        </p:spPr>
        <p:txBody>
          <a:bodyPr>
            <a:normAutofit fontScale="25000" lnSpcReduction="20000"/>
          </a:bodyPr>
          <a:lstStyle/>
          <a:p>
            <a:pPr marL="82296" indent="0">
              <a:buNone/>
            </a:pPr>
            <a:endParaRPr lang="en-US" sz="1200" dirty="0" smtClean="0"/>
          </a:p>
          <a:p>
            <a:endParaRPr lang="en-US" sz="1200" dirty="0" smtClean="0"/>
          </a:p>
          <a:p>
            <a:endParaRPr lang="en-US" sz="1000" dirty="0" smtClean="0"/>
          </a:p>
          <a:p>
            <a:endParaRPr lang="en-US" sz="1200" dirty="0" smtClean="0"/>
          </a:p>
          <a:p>
            <a:pPr>
              <a:buNone/>
            </a:pPr>
            <a:r>
              <a:rPr lang="en-US" sz="7200" dirty="0" smtClean="0">
                <a:solidFill>
                  <a:srgbClr val="0070C0"/>
                </a:solidFill>
              </a:rPr>
              <a:t>				</a:t>
            </a:r>
          </a:p>
          <a:p>
            <a:pPr>
              <a:buNone/>
            </a:pPr>
            <a:endParaRPr lang="en-US" sz="7200" dirty="0">
              <a:solidFill>
                <a:srgbClr val="0070C0"/>
              </a:solidFill>
            </a:endParaRPr>
          </a:p>
          <a:p>
            <a:pPr>
              <a:buNone/>
            </a:pPr>
            <a:endParaRPr lang="en-US" sz="7200" dirty="0" smtClean="0">
              <a:solidFill>
                <a:srgbClr val="0070C0"/>
              </a:solidFill>
            </a:endParaRPr>
          </a:p>
          <a:p>
            <a:pPr>
              <a:buNone/>
            </a:pPr>
            <a:endParaRPr lang="en-US" sz="7200" dirty="0" smtClean="0">
              <a:solidFill>
                <a:srgbClr val="0070C0"/>
              </a:solidFill>
            </a:endParaRPr>
          </a:p>
          <a:p>
            <a:endParaRPr lang="en-US" sz="4500" dirty="0" smtClean="0">
              <a:solidFill>
                <a:srgbClr val="0070C0"/>
              </a:solidFill>
            </a:endParaRPr>
          </a:p>
          <a:p>
            <a:pPr marL="82296" indent="0">
              <a:buNone/>
            </a:pPr>
            <a:r>
              <a:rPr lang="en-US" sz="9600" dirty="0">
                <a:solidFill>
                  <a:schemeClr val="accent4">
                    <a:lumMod val="50000"/>
                  </a:schemeClr>
                </a:solidFill>
              </a:rPr>
              <a:t>Hypothesis</a:t>
            </a:r>
            <a:r>
              <a:rPr lang="en-US" sz="9600" dirty="0" smtClean="0">
                <a:solidFill>
                  <a:schemeClr val="accent4">
                    <a:lumMod val="50000"/>
                  </a:schemeClr>
                </a:solidFill>
              </a:rPr>
              <a:t>:  social </a:t>
            </a:r>
            <a:r>
              <a:rPr lang="en-US" sz="9600" dirty="0">
                <a:solidFill>
                  <a:schemeClr val="accent4">
                    <a:lumMod val="50000"/>
                  </a:schemeClr>
                </a:solidFill>
              </a:rPr>
              <a:t>behaviors (i.e. aggression) can be acquired by observation and imitation.</a:t>
            </a:r>
          </a:p>
          <a:p>
            <a:endParaRPr lang="en-US" sz="4500" dirty="0" smtClean="0">
              <a:solidFill>
                <a:srgbClr val="0070C0"/>
              </a:solidFill>
            </a:endParaRPr>
          </a:p>
          <a:p>
            <a:endParaRPr lang="en-US" sz="4500" dirty="0">
              <a:solidFill>
                <a:srgbClr val="0070C0"/>
              </a:solidFill>
            </a:endParaRPr>
          </a:p>
          <a:p>
            <a:pPr>
              <a:buNone/>
            </a:pPr>
            <a:endParaRPr lang="en-US" sz="8000" dirty="0">
              <a:solidFill>
                <a:srgbClr val="0070C0"/>
              </a:solidFill>
            </a:endParaRPr>
          </a:p>
          <a:p>
            <a:pPr>
              <a:buNone/>
            </a:pPr>
            <a:r>
              <a:rPr lang="en-US" sz="4800" dirty="0" smtClean="0"/>
              <a:t>experiment </a:t>
            </a:r>
            <a:r>
              <a:rPr lang="en-US" sz="4800" dirty="0"/>
              <a:t>narrated by Albert Bandura : </a:t>
            </a:r>
            <a:r>
              <a:rPr lang="en-US" sz="4800" dirty="0">
                <a:hlinkClick r:id="rId2"/>
              </a:rPr>
              <a:t>http://www.youtube.com/watch?v=Z0iWpSNu3NU</a:t>
            </a:r>
            <a:r>
              <a:rPr lang="en-US" sz="4800" dirty="0"/>
              <a:t>   (5 minute )</a:t>
            </a:r>
          </a:p>
          <a:p>
            <a:pPr>
              <a:buNone/>
            </a:pPr>
            <a:r>
              <a:rPr lang="en-US" sz="4800" dirty="0"/>
              <a:t>BBC commentary which brings in the question if children copy behavior from what they see on TV;  </a:t>
            </a:r>
            <a:r>
              <a:rPr lang="en-US" sz="4800" dirty="0">
                <a:hlinkClick r:id="rId3"/>
              </a:rPr>
              <a:t>http://www.youtube.com/watch?v=zerCK0lRjp8</a:t>
            </a:r>
            <a:endParaRPr lang="en-US" sz="4800" dirty="0"/>
          </a:p>
          <a:p>
            <a:pPr marL="82296" indent="0">
              <a:buNone/>
            </a:pPr>
            <a:r>
              <a:rPr lang="en-US" sz="4800" dirty="0"/>
              <a:t/>
            </a:r>
            <a:br>
              <a:rPr lang="en-US" sz="4800" dirty="0"/>
            </a:br>
            <a:endParaRPr lang="en-US" sz="7200" dirty="0">
              <a:solidFill>
                <a:srgbClr val="0070C0"/>
              </a:solidFill>
            </a:endParaRPr>
          </a:p>
          <a:p>
            <a:endParaRPr lang="en-US" sz="4500" dirty="0" smtClean="0">
              <a:solidFill>
                <a:srgbClr val="0070C0"/>
              </a:solidFill>
            </a:endParaRPr>
          </a:p>
          <a:p>
            <a:endParaRPr lang="en-US" sz="4500" dirty="0">
              <a:solidFill>
                <a:srgbClr val="0070C0"/>
              </a:solidFill>
            </a:endParaRPr>
          </a:p>
          <a:p>
            <a:endParaRPr lang="en-US" sz="4500" dirty="0" smtClean="0">
              <a:solidFill>
                <a:srgbClr val="0070C0"/>
              </a:solidFill>
            </a:endParaRPr>
          </a:p>
          <a:p>
            <a:endParaRPr lang="en-US" sz="1200" dirty="0" smtClean="0"/>
          </a:p>
          <a:p>
            <a:endParaRPr lang="en-US" sz="3500" dirty="0" smtClean="0"/>
          </a:p>
          <a:p>
            <a:endParaRPr lang="en-US" sz="1200" dirty="0" smtClean="0"/>
          </a:p>
          <a:p>
            <a:endParaRPr lang="en-US" sz="1200" dirty="0" smtClean="0"/>
          </a:p>
          <a:p>
            <a:endParaRPr lang="en-US" sz="1200" dirty="0" smtClean="0"/>
          </a:p>
          <a:p>
            <a:endParaRPr lang="en-US" sz="1200" dirty="0" smtClean="0"/>
          </a:p>
          <a:p>
            <a:pPr>
              <a:buNone/>
            </a:pPr>
            <a:endParaRPr lang="en-US" sz="1200" dirty="0"/>
          </a:p>
        </p:txBody>
      </p:sp>
      <p:pic>
        <p:nvPicPr>
          <p:cNvPr id="8" name="Picture 7" descr="doll gun.jpeg"/>
          <p:cNvPicPr>
            <a:picLocks noChangeAspect="1"/>
          </p:cNvPicPr>
          <p:nvPr/>
        </p:nvPicPr>
        <p:blipFill>
          <a:blip r:embed="rId4" cstate="print"/>
          <a:srcRect l="7385" b="24742"/>
          <a:stretch>
            <a:fillRect/>
          </a:stretch>
        </p:blipFill>
        <p:spPr>
          <a:xfrm>
            <a:off x="1066800" y="1818564"/>
            <a:ext cx="4038600" cy="2448636"/>
          </a:xfrm>
          <a:prstGeom prst="rect">
            <a:avLst/>
          </a:prstGeom>
        </p:spPr>
      </p:pic>
      <p:sp>
        <p:nvSpPr>
          <p:cNvPr id="3" name="TextBox 2"/>
          <p:cNvSpPr txBox="1"/>
          <p:nvPr/>
        </p:nvSpPr>
        <p:spPr>
          <a:xfrm>
            <a:off x="5452027" y="2442717"/>
            <a:ext cx="3674789" cy="1200329"/>
          </a:xfrm>
          <a:prstGeom prst="rect">
            <a:avLst/>
          </a:prstGeom>
          <a:noFill/>
        </p:spPr>
        <p:txBody>
          <a:bodyPr wrap="none" rtlCol="0">
            <a:spAutoFit/>
          </a:bodyPr>
          <a:lstStyle/>
          <a:p>
            <a:pPr>
              <a:buClr>
                <a:srgbClr val="629DD1"/>
              </a:buClr>
            </a:pPr>
            <a:r>
              <a:rPr lang="en-US" dirty="0" smtClean="0">
                <a:solidFill>
                  <a:prstClr val="black"/>
                </a:solidFill>
              </a:rPr>
              <a:t>Most people at the time believed </a:t>
            </a:r>
          </a:p>
          <a:p>
            <a:pPr>
              <a:buClr>
                <a:srgbClr val="629DD1"/>
              </a:buClr>
            </a:pPr>
            <a:r>
              <a:rPr lang="en-US" dirty="0">
                <a:solidFill>
                  <a:prstClr val="black"/>
                </a:solidFill>
              </a:rPr>
              <a:t>t</a:t>
            </a:r>
            <a:r>
              <a:rPr lang="en-US" dirty="0" smtClean="0">
                <a:solidFill>
                  <a:prstClr val="black"/>
                </a:solidFill>
              </a:rPr>
              <a:t>hat watching </a:t>
            </a:r>
            <a:r>
              <a:rPr lang="en-US" dirty="0">
                <a:solidFill>
                  <a:prstClr val="black"/>
                </a:solidFill>
              </a:rPr>
              <a:t>violence </a:t>
            </a:r>
            <a:r>
              <a:rPr lang="en-US" dirty="0" smtClean="0">
                <a:solidFill>
                  <a:prstClr val="black"/>
                </a:solidFill>
              </a:rPr>
              <a:t>would reduce</a:t>
            </a:r>
          </a:p>
          <a:p>
            <a:pPr>
              <a:buClr>
                <a:srgbClr val="629DD1"/>
              </a:buClr>
            </a:pPr>
            <a:r>
              <a:rPr lang="en-US" dirty="0" smtClean="0">
                <a:solidFill>
                  <a:prstClr val="black"/>
                </a:solidFill>
              </a:rPr>
              <a:t> </a:t>
            </a:r>
            <a:r>
              <a:rPr lang="en-US" dirty="0">
                <a:solidFill>
                  <a:prstClr val="black"/>
                </a:solidFill>
              </a:rPr>
              <a:t>aggression. </a:t>
            </a:r>
            <a:r>
              <a:rPr lang="en-US" dirty="0" smtClean="0">
                <a:solidFill>
                  <a:prstClr val="black"/>
                </a:solidFill>
              </a:rPr>
              <a:t> It would purge </a:t>
            </a:r>
            <a:r>
              <a:rPr lang="en-US" dirty="0">
                <a:solidFill>
                  <a:prstClr val="black"/>
                </a:solidFill>
              </a:rPr>
              <a:t>us of </a:t>
            </a:r>
            <a:endParaRPr lang="en-US" dirty="0" smtClean="0">
              <a:solidFill>
                <a:prstClr val="black"/>
              </a:solidFill>
            </a:endParaRPr>
          </a:p>
          <a:p>
            <a:pPr>
              <a:buClr>
                <a:srgbClr val="629DD1"/>
              </a:buClr>
            </a:pPr>
            <a:r>
              <a:rPr lang="en-US" dirty="0" smtClean="0">
                <a:solidFill>
                  <a:prstClr val="black"/>
                </a:solidFill>
              </a:rPr>
              <a:t>aggression. It’s cathartic.</a:t>
            </a:r>
            <a:endParaRPr lang="en-US" dirty="0">
              <a:solidFill>
                <a:prstClr val="black"/>
              </a:solidFill>
            </a:endParaRPr>
          </a:p>
        </p:txBody>
      </p:sp>
    </p:spTree>
    <p:extLst>
      <p:ext uri="{BB962C8B-B14F-4D97-AF65-F5344CB8AC3E}">
        <p14:creationId xmlns:p14="http://schemas.microsoft.com/office/powerpoint/2010/main" val="2838882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cer.jpeg"/>
          <p:cNvPicPr>
            <a:picLocks noChangeAspect="1"/>
          </p:cNvPicPr>
          <p:nvPr/>
        </p:nvPicPr>
        <p:blipFill>
          <a:blip r:embed="rId3" cstate="print"/>
          <a:stretch>
            <a:fillRect/>
          </a:stretch>
        </p:blipFill>
        <p:spPr>
          <a:xfrm>
            <a:off x="3733800" y="1534886"/>
            <a:ext cx="1676400" cy="1701546"/>
          </a:xfrm>
          <a:prstGeom prst="rect">
            <a:avLst/>
          </a:prstGeom>
        </p:spPr>
      </p:pic>
      <p:sp>
        <p:nvSpPr>
          <p:cNvPr id="3" name="Rectangle 2"/>
          <p:cNvSpPr/>
          <p:nvPr/>
        </p:nvSpPr>
        <p:spPr>
          <a:xfrm>
            <a:off x="1295400" y="5867438"/>
            <a:ext cx="7162800" cy="1384995"/>
          </a:xfrm>
          <a:prstGeom prst="rect">
            <a:avLst/>
          </a:prstGeom>
        </p:spPr>
        <p:txBody>
          <a:bodyPr wrap="square">
            <a:spAutoFit/>
          </a:bodyPr>
          <a:lstStyle/>
          <a:p>
            <a:r>
              <a:rPr lang="en-US" sz="1200" dirty="0">
                <a:solidFill>
                  <a:srgbClr val="92D050"/>
                </a:solidFill>
                <a:hlinkClick r:id="rId4"/>
              </a:rPr>
              <a:t>http://psychology.about.com/od/sensationandperception/ig/Optical-Illusions/spinning-dancer-illusion.htm</a:t>
            </a:r>
          </a:p>
          <a:p>
            <a:endParaRPr lang="en-US" sz="1200" dirty="0">
              <a:solidFill>
                <a:prstClr val="black"/>
              </a:solidFill>
              <a:hlinkClick r:id="rId4"/>
            </a:endParaRPr>
          </a:p>
          <a:p>
            <a:r>
              <a:rPr lang="en-US" sz="1200" dirty="0">
                <a:solidFill>
                  <a:srgbClr val="0070C0"/>
                </a:solidFill>
                <a:hlinkClick r:id="rId5"/>
              </a:rPr>
              <a:t>http://www.heraldsun.com.au/news/right-brain-v-left-brain/story-e6frf7jo-1111114603615</a:t>
            </a:r>
            <a:endParaRPr lang="en-US" sz="1200" dirty="0">
              <a:solidFill>
                <a:srgbClr val="0070C0"/>
              </a:solidFill>
            </a:endParaRPr>
          </a:p>
          <a:p>
            <a:endParaRPr lang="en-US" sz="1200" dirty="0">
              <a:solidFill>
                <a:srgbClr val="0070C0"/>
              </a:solidFill>
            </a:endParaRPr>
          </a:p>
          <a:p>
            <a:endParaRPr lang="en-US" sz="1200" dirty="0">
              <a:solidFill>
                <a:prstClr val="black"/>
              </a:solidFill>
            </a:endParaRPr>
          </a:p>
          <a:p>
            <a:r>
              <a:rPr lang="en-US" sz="1200" dirty="0">
                <a:solidFill>
                  <a:prstClr val="black"/>
                </a:solidFill>
              </a:rPr>
              <a:t> </a:t>
            </a:r>
          </a:p>
          <a:p>
            <a:endParaRPr lang="en-US" sz="1200" dirty="0">
              <a:solidFill>
                <a:prstClr val="black"/>
              </a:solidFill>
            </a:endParaRPr>
          </a:p>
        </p:txBody>
      </p:sp>
      <p:sp>
        <p:nvSpPr>
          <p:cNvPr id="4" name="TextBox 3"/>
          <p:cNvSpPr txBox="1"/>
          <p:nvPr/>
        </p:nvSpPr>
        <p:spPr>
          <a:xfrm>
            <a:off x="3733800" y="3737912"/>
            <a:ext cx="2044150" cy="461665"/>
          </a:xfrm>
          <a:prstGeom prst="rect">
            <a:avLst/>
          </a:prstGeom>
          <a:noFill/>
        </p:spPr>
        <p:txBody>
          <a:bodyPr wrap="none" rtlCol="0">
            <a:spAutoFit/>
          </a:bodyPr>
          <a:lstStyle/>
          <a:p>
            <a:pPr algn="ctr"/>
            <a:r>
              <a:rPr lang="en-US" sz="2400" b="1" dirty="0">
                <a:solidFill>
                  <a:srgbClr val="7030A0"/>
                </a:solidFill>
              </a:rPr>
              <a:t>individuation</a:t>
            </a:r>
          </a:p>
        </p:txBody>
      </p:sp>
    </p:spTree>
    <p:extLst>
      <p:ext uri="{BB962C8B-B14F-4D97-AF65-F5344CB8AC3E}">
        <p14:creationId xmlns:p14="http://schemas.microsoft.com/office/powerpoint/2010/main" val="413661246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36000">
              <a:srgbClr val="FFE00A"/>
            </a:gs>
            <a:gs pos="0">
              <a:srgbClr val="FF3399"/>
            </a:gs>
            <a:gs pos="25000">
              <a:srgbClr val="FF6633"/>
            </a:gs>
            <a:gs pos="47000">
              <a:srgbClr val="FFFF00"/>
            </a:gs>
            <a:gs pos="75000">
              <a:srgbClr val="01A78F"/>
            </a:gs>
            <a:gs pos="100000">
              <a:srgbClr val="3366FF"/>
            </a:gs>
          </a:gsLst>
          <a:lin ang="156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4600" y="1828800"/>
            <a:ext cx="6400800" cy="2286000"/>
          </a:xfrm>
        </p:spPr>
        <p:txBody>
          <a:bodyPr/>
          <a:lstStyle/>
          <a:p>
            <a:r>
              <a:rPr lang="en-US" dirty="0" smtClean="0">
                <a:solidFill>
                  <a:srgbClr val="0070C0"/>
                </a:solidFill>
              </a:rPr>
              <a:t>Marshmallow  test</a:t>
            </a:r>
            <a:br>
              <a:rPr lang="en-US" dirty="0" smtClean="0">
                <a:solidFill>
                  <a:srgbClr val="0070C0"/>
                </a:solidFill>
              </a:rPr>
            </a:br>
            <a:endParaRPr lang="en-US" dirty="0">
              <a:solidFill>
                <a:srgbClr val="0070C0"/>
              </a:solidFill>
            </a:endParaRPr>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276600"/>
            <a:ext cx="4419600" cy="2815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438400" y="6324600"/>
            <a:ext cx="5715000" cy="646331"/>
          </a:xfrm>
          <a:prstGeom prst="rect">
            <a:avLst/>
          </a:prstGeom>
        </p:spPr>
        <p:txBody>
          <a:bodyPr wrap="square">
            <a:spAutoFit/>
          </a:bodyPr>
          <a:lstStyle/>
          <a:p>
            <a:r>
              <a:rPr lang="en-US" dirty="0">
                <a:hlinkClick r:id="rId3"/>
              </a:rPr>
              <a:t>http://www.cnn.com/2014/12/22/us/marshmallow-test</a:t>
            </a:r>
            <a:r>
              <a:rPr lang="en-US" dirty="0" smtClean="0">
                <a:hlinkClick r:id="rId3"/>
              </a:rPr>
              <a:t>/</a:t>
            </a:r>
            <a:endParaRPr lang="en-US" dirty="0" smtClean="0"/>
          </a:p>
          <a:p>
            <a:endParaRPr lang="en-US" dirty="0"/>
          </a:p>
        </p:txBody>
      </p:sp>
    </p:spTree>
    <p:extLst>
      <p:ext uri="{BB962C8B-B14F-4D97-AF65-F5344CB8AC3E}">
        <p14:creationId xmlns:p14="http://schemas.microsoft.com/office/powerpoint/2010/main" val="24737087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0800" y="2743200"/>
            <a:ext cx="6400800" cy="2286000"/>
          </a:xfrm>
        </p:spPr>
        <p:txBody>
          <a:bodyPr>
            <a:normAutofit/>
          </a:bodyPr>
          <a:lstStyle/>
          <a:p>
            <a:r>
              <a:rPr lang="en-US" dirty="0" smtClean="0">
                <a:solidFill>
                  <a:srgbClr val="0070C0"/>
                </a:solidFill>
              </a:rPr>
              <a:t>Making of the modern mind</a:t>
            </a:r>
            <a:br>
              <a:rPr lang="en-US" dirty="0" smtClean="0">
                <a:solidFill>
                  <a:srgbClr val="0070C0"/>
                </a:solidFill>
              </a:rPr>
            </a:br>
            <a:endParaRPr lang="en-US" dirty="0"/>
          </a:p>
        </p:txBody>
      </p:sp>
    </p:spTree>
    <p:extLst>
      <p:ext uri="{BB962C8B-B14F-4D97-AF65-F5344CB8AC3E}">
        <p14:creationId xmlns:p14="http://schemas.microsoft.com/office/powerpoint/2010/main" val="32653727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72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371600" y="457200"/>
            <a:ext cx="7498080" cy="1143000"/>
          </a:xfrm>
        </p:spPr>
        <p:txBody>
          <a:bodyPr>
            <a:normAutofit fontScale="90000"/>
          </a:bodyPr>
          <a:lstStyle/>
          <a:p>
            <a:r>
              <a:rPr lang="en-US" sz="3100" b="1" dirty="0" smtClean="0"/>
              <a:t/>
            </a:r>
            <a:br>
              <a:rPr lang="en-US" sz="3100" b="1" dirty="0" smtClean="0"/>
            </a:br>
            <a:r>
              <a:rPr lang="en-US" sz="3100" b="1" dirty="0" smtClean="0">
                <a:solidFill>
                  <a:srgbClr val="0070C0"/>
                </a:solidFill>
              </a:rPr>
              <a:t>How do we learn?</a:t>
            </a:r>
            <a:r>
              <a:rPr lang="en-US" sz="2800" b="1" dirty="0" smtClean="0">
                <a:solidFill>
                  <a:srgbClr val="0070C0"/>
                </a:solidFill>
              </a:rPr>
              <a:t/>
            </a:r>
            <a:br>
              <a:rPr lang="en-US" sz="2800" b="1" dirty="0" smtClean="0">
                <a:solidFill>
                  <a:srgbClr val="0070C0"/>
                </a:solidFill>
              </a:rPr>
            </a:br>
            <a:r>
              <a:rPr lang="en-US" sz="2800" b="1" dirty="0" smtClean="0">
                <a:solidFill>
                  <a:srgbClr val="0070C0"/>
                </a:solidFill>
              </a:rPr>
              <a:t>	</a:t>
            </a:r>
            <a:r>
              <a:rPr lang="en-US" sz="2700" b="1" dirty="0" smtClean="0">
                <a:solidFill>
                  <a:srgbClr val="0070C0"/>
                </a:solidFill>
              </a:rPr>
              <a:t>Idea Framing and Metaphor</a:t>
            </a:r>
            <a:br>
              <a:rPr lang="en-US" sz="2700" b="1" dirty="0" smtClean="0">
                <a:solidFill>
                  <a:srgbClr val="0070C0"/>
                </a:solidFill>
              </a:rPr>
            </a:br>
            <a:r>
              <a:rPr lang="en-US" sz="2800" b="1" dirty="0" smtClean="0"/>
              <a:t>	</a:t>
            </a:r>
            <a:endParaRPr lang="en-US" sz="2800" b="1" dirty="0"/>
          </a:p>
        </p:txBody>
      </p:sp>
      <p:sp>
        <p:nvSpPr>
          <p:cNvPr id="5" name="TextBox 4"/>
          <p:cNvSpPr txBox="1"/>
          <p:nvPr/>
        </p:nvSpPr>
        <p:spPr>
          <a:xfrm>
            <a:off x="2514600" y="6019800"/>
            <a:ext cx="3295518" cy="461665"/>
          </a:xfrm>
          <a:prstGeom prst="rect">
            <a:avLst/>
          </a:prstGeom>
          <a:noFill/>
        </p:spPr>
        <p:txBody>
          <a:bodyPr wrap="none" rtlCol="0">
            <a:spAutoFit/>
          </a:bodyPr>
          <a:lstStyle/>
          <a:p>
            <a:r>
              <a:rPr lang="en-US" sz="1200" dirty="0" smtClean="0">
                <a:solidFill>
                  <a:prstClr val="black"/>
                </a:solidFill>
                <a:hlinkClick r:id="rId2"/>
              </a:rPr>
              <a:t>http://www.youtube.co m/</a:t>
            </a:r>
            <a:r>
              <a:rPr lang="en-US" sz="1200" dirty="0" err="1" smtClean="0">
                <a:solidFill>
                  <a:prstClr val="black"/>
                </a:solidFill>
                <a:hlinkClick r:id="rId2"/>
              </a:rPr>
              <a:t>watch?v</a:t>
            </a:r>
            <a:r>
              <a:rPr lang="en-US" sz="1200" dirty="0" smtClean="0">
                <a:solidFill>
                  <a:prstClr val="black"/>
                </a:solidFill>
                <a:hlinkClick r:id="rId2"/>
              </a:rPr>
              <a:t>=</a:t>
            </a:r>
            <a:r>
              <a:rPr lang="en-US" sz="1200" dirty="0" err="1" smtClean="0">
                <a:solidFill>
                  <a:prstClr val="black"/>
                </a:solidFill>
                <a:hlinkClick r:id="rId2"/>
              </a:rPr>
              <a:t>S_CWBjyIERY</a:t>
            </a:r>
            <a:endParaRPr lang="en-US" sz="1200" dirty="0" smtClean="0">
              <a:solidFill>
                <a:prstClr val="black"/>
              </a:solidFill>
            </a:endParaRPr>
          </a:p>
          <a:p>
            <a:endParaRPr lang="en-US" sz="1200" dirty="0">
              <a:solidFill>
                <a:prstClr val="black"/>
              </a:solidFill>
            </a:endParaRPr>
          </a:p>
        </p:txBody>
      </p:sp>
      <p:sp>
        <p:nvSpPr>
          <p:cNvPr id="2" name="TextBox 1"/>
          <p:cNvSpPr txBox="1"/>
          <p:nvPr/>
        </p:nvSpPr>
        <p:spPr>
          <a:xfrm>
            <a:off x="1828800" y="2209800"/>
            <a:ext cx="933269" cy="1754326"/>
          </a:xfrm>
          <a:prstGeom prst="rect">
            <a:avLst/>
          </a:prstGeom>
          <a:noFill/>
        </p:spPr>
        <p:txBody>
          <a:bodyPr wrap="none" rtlCol="0">
            <a:spAutoFit/>
          </a:bodyPr>
          <a:lstStyle/>
          <a:p>
            <a:r>
              <a:rPr lang="en-US" dirty="0" smtClean="0">
                <a:solidFill>
                  <a:prstClr val="black"/>
                </a:solidFill>
              </a:rPr>
              <a:t>Schema</a:t>
            </a:r>
          </a:p>
          <a:p>
            <a:r>
              <a:rPr lang="en-US" dirty="0" smtClean="0">
                <a:solidFill>
                  <a:prstClr val="black"/>
                </a:solidFill>
              </a:rPr>
              <a:t>Systems</a:t>
            </a:r>
          </a:p>
          <a:p>
            <a:r>
              <a:rPr lang="en-US" dirty="0" smtClean="0">
                <a:solidFill>
                  <a:prstClr val="black"/>
                </a:solidFill>
              </a:rPr>
              <a:t>Frames</a:t>
            </a:r>
          </a:p>
          <a:p>
            <a:endParaRPr lang="en-US" dirty="0">
              <a:solidFill>
                <a:prstClr val="black"/>
              </a:solidFill>
            </a:endParaRPr>
          </a:p>
          <a:p>
            <a:endParaRPr lang="en-US" dirty="0" smtClean="0">
              <a:solidFill>
                <a:prstClr val="black"/>
              </a:solidFill>
            </a:endParaRPr>
          </a:p>
          <a:p>
            <a:endParaRPr lang="en-US" dirty="0">
              <a:solidFill>
                <a:prstClr val="black"/>
              </a:solidFill>
            </a:endParaRPr>
          </a:p>
        </p:txBody>
      </p:sp>
      <p:sp>
        <p:nvSpPr>
          <p:cNvPr id="6" name="Rectangle 5"/>
          <p:cNvSpPr/>
          <p:nvPr/>
        </p:nvSpPr>
        <p:spPr>
          <a:xfrm>
            <a:off x="1600200" y="3657600"/>
            <a:ext cx="5867400" cy="2031325"/>
          </a:xfrm>
          <a:prstGeom prst="rect">
            <a:avLst/>
          </a:prstGeom>
        </p:spPr>
        <p:txBody>
          <a:bodyPr wrap="square">
            <a:spAutoFit/>
          </a:bodyPr>
          <a:lstStyle/>
          <a:p>
            <a:pPr algn="just"/>
            <a:r>
              <a:rPr lang="en-US" b="1" dirty="0" smtClean="0">
                <a:solidFill>
                  <a:prstClr val="black"/>
                </a:solidFill>
              </a:rPr>
              <a:t>Emotion and memory:</a:t>
            </a:r>
            <a:r>
              <a:rPr lang="en-US" dirty="0" smtClean="0">
                <a:solidFill>
                  <a:prstClr val="black"/>
                </a:solidFill>
              </a:rPr>
              <a:t> </a:t>
            </a:r>
          </a:p>
          <a:p>
            <a:pPr algn="just"/>
            <a:r>
              <a:rPr lang="en-US" dirty="0" smtClean="0">
                <a:solidFill>
                  <a:prstClr val="black"/>
                </a:solidFill>
              </a:rPr>
              <a:t>We don’t just remember something; our memories are colored with emotion.   All of our experiences are influenced by previous experiences through complex loops in the brain's limbic system.</a:t>
            </a:r>
          </a:p>
          <a:p>
            <a:pPr algn="just"/>
            <a:endParaRPr lang="en-US" dirty="0" smtClean="0">
              <a:solidFill>
                <a:prstClr val="black"/>
              </a:solidFill>
            </a:endParaRPr>
          </a:p>
          <a:p>
            <a:pPr algn="just"/>
            <a:r>
              <a:rPr lang="en-US" dirty="0" smtClean="0">
                <a:solidFill>
                  <a:prstClr val="black"/>
                </a:solidFill>
              </a:rPr>
              <a:t>Also referred to as Embodied Learning</a:t>
            </a:r>
            <a:endParaRPr lang="en-US" dirty="0">
              <a:solidFill>
                <a:prstClr val="black"/>
              </a:solidFill>
            </a:endParaRPr>
          </a:p>
        </p:txBody>
      </p:sp>
      <p:pic>
        <p:nvPicPr>
          <p:cNvPr id="7" name="Picture 6" descr="qmark.jpeg"/>
          <p:cNvPicPr>
            <a:picLocks noChangeAspect="1"/>
          </p:cNvPicPr>
          <p:nvPr/>
        </p:nvPicPr>
        <p:blipFill>
          <a:blip r:embed="rId3" cstate="print"/>
          <a:stretch>
            <a:fillRect/>
          </a:stretch>
        </p:blipFill>
        <p:spPr>
          <a:xfrm>
            <a:off x="6705600" y="1905000"/>
            <a:ext cx="1524000" cy="1920240"/>
          </a:xfrm>
          <a:prstGeom prst="rect">
            <a:avLst/>
          </a:prstGeom>
        </p:spPr>
      </p:pic>
      <p:sp>
        <p:nvSpPr>
          <p:cNvPr id="8" name="TextBox 7"/>
          <p:cNvSpPr txBox="1"/>
          <p:nvPr/>
        </p:nvSpPr>
        <p:spPr>
          <a:xfrm>
            <a:off x="1524000" y="6019800"/>
            <a:ext cx="2057400" cy="276999"/>
          </a:xfrm>
          <a:prstGeom prst="rect">
            <a:avLst/>
          </a:prstGeom>
          <a:noFill/>
        </p:spPr>
        <p:txBody>
          <a:bodyPr wrap="square" rtlCol="0">
            <a:spAutoFit/>
          </a:bodyPr>
          <a:lstStyle/>
          <a:p>
            <a:r>
              <a:rPr lang="en-US" sz="1200" dirty="0" smtClean="0">
                <a:solidFill>
                  <a:prstClr val="black"/>
                </a:solidFill>
              </a:rPr>
              <a:t>George </a:t>
            </a:r>
            <a:r>
              <a:rPr lang="en-US" sz="1200" dirty="0" err="1" smtClean="0">
                <a:solidFill>
                  <a:prstClr val="black"/>
                </a:solidFill>
              </a:rPr>
              <a:t>Lakoff</a:t>
            </a:r>
            <a:endParaRPr lang="en-US" sz="1200" dirty="0">
              <a:solidFill>
                <a:prstClr val="black"/>
              </a:solidFill>
            </a:endParaRPr>
          </a:p>
        </p:txBody>
      </p:sp>
    </p:spTree>
    <p:extLst>
      <p:ext uri="{BB962C8B-B14F-4D97-AF65-F5344CB8AC3E}">
        <p14:creationId xmlns:p14="http://schemas.microsoft.com/office/powerpoint/2010/main" val="16724680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6984" y="848693"/>
            <a:ext cx="4742688" cy="1143000"/>
          </a:xfrm>
        </p:spPr>
        <p:txBody>
          <a:bodyPr>
            <a:normAutofit fontScale="90000"/>
          </a:bodyPr>
          <a:lstStyle/>
          <a:p>
            <a:r>
              <a:rPr lang="en-US" sz="3200" b="1" dirty="0" smtClean="0">
                <a:solidFill>
                  <a:schemeClr val="tx2">
                    <a:lumMod val="60000"/>
                    <a:lumOff val="40000"/>
                  </a:schemeClr>
                </a:solidFill>
                <a:effectLst/>
              </a:rPr>
              <a:t>M</a:t>
            </a:r>
            <a:r>
              <a:rPr lang="en-US" sz="2800" b="1" dirty="0" smtClean="0">
                <a:solidFill>
                  <a:schemeClr val="tx2">
                    <a:lumMod val="60000"/>
                    <a:lumOff val="40000"/>
                  </a:schemeClr>
                </a:solidFill>
                <a:effectLst/>
              </a:rPr>
              <a:t>irror </a:t>
            </a:r>
            <a:r>
              <a:rPr lang="en-US" sz="3200" b="1" dirty="0" smtClean="0">
                <a:solidFill>
                  <a:schemeClr val="tx2">
                    <a:lumMod val="60000"/>
                    <a:lumOff val="40000"/>
                  </a:schemeClr>
                </a:solidFill>
                <a:effectLst/>
              </a:rPr>
              <a:t>N</a:t>
            </a:r>
            <a:r>
              <a:rPr lang="en-US" sz="2800" b="1" dirty="0" smtClean="0">
                <a:solidFill>
                  <a:schemeClr val="tx2">
                    <a:lumMod val="60000"/>
                    <a:lumOff val="40000"/>
                  </a:schemeClr>
                </a:solidFill>
                <a:effectLst/>
              </a:rPr>
              <a:t>eurons</a:t>
            </a:r>
            <a:r>
              <a:rPr lang="en-US" sz="2400" dirty="0" smtClean="0"/>
              <a:t> </a:t>
            </a:r>
            <a:br>
              <a:rPr lang="en-US" sz="2400" dirty="0" smtClean="0"/>
            </a:br>
            <a:r>
              <a:rPr lang="en-US" sz="2000" dirty="0" smtClean="0">
                <a:effectLst/>
              </a:rPr>
              <a:t>a fascinating new area in the early stages of study</a:t>
            </a:r>
            <a:br>
              <a:rPr lang="en-US" sz="2000" dirty="0" smtClean="0">
                <a:effectLst/>
              </a:rPr>
            </a:br>
            <a:r>
              <a:rPr lang="en-US" sz="2000" dirty="0" smtClean="0">
                <a:effectLst/>
              </a:rPr>
              <a:t/>
            </a:r>
            <a:br>
              <a:rPr lang="en-US" sz="2000" dirty="0" smtClean="0">
                <a:effectLst/>
              </a:rPr>
            </a:br>
            <a:r>
              <a:rPr lang="en-US" sz="2000" b="1" dirty="0" smtClean="0">
                <a:effectLst/>
                <a:latin typeface="Felix Titling" pitchFamily="82" charset="0"/>
              </a:rPr>
              <a:t/>
            </a:r>
            <a:br>
              <a:rPr lang="en-US" sz="2000" b="1" dirty="0" smtClean="0">
                <a:effectLst/>
                <a:latin typeface="Felix Titling" pitchFamily="82" charset="0"/>
              </a:rPr>
            </a:br>
            <a:r>
              <a:rPr lang="en-US" sz="2000" b="1" dirty="0" smtClean="0">
                <a:effectLst>
                  <a:outerShdw blurRad="38100" dist="38100" dir="2700000" algn="tl">
                    <a:srgbClr val="000000">
                      <a:alpha val="43137"/>
                    </a:srgbClr>
                  </a:outerShdw>
                </a:effectLst>
                <a:latin typeface="Felix Titling" pitchFamily="82" charset="0"/>
              </a:rPr>
              <a:t> </a:t>
            </a:r>
            <a:r>
              <a:rPr lang="en-US" sz="2000" dirty="0" smtClean="0">
                <a:effectLst/>
                <a:latin typeface="+mn-lt"/>
              </a:rPr>
              <a:t/>
            </a:r>
            <a:br>
              <a:rPr lang="en-US" sz="2000" dirty="0" smtClean="0">
                <a:effectLst/>
                <a:latin typeface="+mn-lt"/>
              </a:rPr>
            </a:br>
            <a:r>
              <a:rPr lang="en-US" sz="2000" dirty="0" smtClean="0">
                <a:effectLst/>
                <a:latin typeface="+mn-lt"/>
              </a:rPr>
              <a:t/>
            </a:r>
            <a:br>
              <a:rPr lang="en-US" sz="2000" dirty="0" smtClean="0">
                <a:effectLst/>
                <a:latin typeface="+mn-lt"/>
              </a:rPr>
            </a:br>
            <a:endParaRPr lang="en-US" sz="2000" dirty="0">
              <a:effectLst/>
              <a:latin typeface="+mn-lt"/>
            </a:endParaRPr>
          </a:p>
        </p:txBody>
      </p:sp>
      <p:sp>
        <p:nvSpPr>
          <p:cNvPr id="3" name="Content Placeholder 2"/>
          <p:cNvSpPr>
            <a:spLocks noGrp="1"/>
          </p:cNvSpPr>
          <p:nvPr>
            <p:ph idx="1"/>
          </p:nvPr>
        </p:nvSpPr>
        <p:spPr>
          <a:xfrm>
            <a:off x="990600" y="3684327"/>
            <a:ext cx="7848600" cy="3733800"/>
          </a:xfrm>
        </p:spPr>
        <p:txBody>
          <a:bodyPr>
            <a:normAutofit/>
          </a:bodyPr>
          <a:lstStyle/>
          <a:p>
            <a:pPr>
              <a:buNone/>
            </a:pPr>
            <a:endParaRPr lang="en-US" sz="3300" dirty="0" smtClean="0"/>
          </a:p>
          <a:p>
            <a:pPr>
              <a:buNone/>
            </a:pPr>
            <a:r>
              <a:rPr lang="en-US" sz="1800" b="1" dirty="0" smtClean="0">
                <a:solidFill>
                  <a:srgbClr val="002060"/>
                </a:solidFill>
                <a:latin typeface="+mj-lt"/>
              </a:rPr>
              <a:t>See Monkey,  See Monkey Do</a:t>
            </a:r>
          </a:p>
          <a:p>
            <a:pPr>
              <a:buNone/>
            </a:pPr>
            <a:r>
              <a:rPr lang="en-US" sz="1200" dirty="0" smtClean="0">
                <a:solidFill>
                  <a:srgbClr val="66CCFF"/>
                </a:solidFill>
                <a:hlinkClick r:id="rId2"/>
              </a:rPr>
              <a:t>http://www.pbs.org/wgbh/nova/education/body/mirror-neurons.html</a:t>
            </a:r>
            <a:endParaRPr lang="en-US" sz="1200" dirty="0" smtClean="0">
              <a:solidFill>
                <a:srgbClr val="66CCFF"/>
              </a:solidFill>
            </a:endParaRPr>
          </a:p>
          <a:p>
            <a:pPr>
              <a:buNone/>
            </a:pPr>
            <a:r>
              <a:rPr lang="en-US" sz="1800" b="1" dirty="0" smtClean="0">
                <a:solidFill>
                  <a:srgbClr val="002060"/>
                </a:solidFill>
              </a:rPr>
              <a:t>Mirror Neurons and Intention</a:t>
            </a:r>
          </a:p>
          <a:p>
            <a:pPr>
              <a:buNone/>
            </a:pPr>
            <a:r>
              <a:rPr lang="en-US" sz="1200" dirty="0" smtClean="0">
                <a:hlinkClick r:id="rId3"/>
              </a:rPr>
              <a:t>http://www.youtube.com/watch?v=Tq1-ZxV9Dc4</a:t>
            </a:r>
            <a:endParaRPr lang="en-US" sz="1200" dirty="0" smtClean="0"/>
          </a:p>
          <a:p>
            <a:pPr>
              <a:buNone/>
            </a:pPr>
            <a:r>
              <a:rPr lang="en-US" sz="1600" dirty="0" smtClean="0"/>
              <a:t>&gt;&gt;&gt; Did he prime me to want water,  or were my mirror neurons imitating him?</a:t>
            </a:r>
            <a:endParaRPr lang="en-US" sz="1400" dirty="0" smtClean="0">
              <a:solidFill>
                <a:schemeClr val="tx2">
                  <a:lumMod val="60000"/>
                  <a:lumOff val="40000"/>
                </a:schemeClr>
              </a:solidFill>
            </a:endParaRPr>
          </a:p>
          <a:p>
            <a:pPr>
              <a:buNone/>
            </a:pPr>
            <a:r>
              <a:rPr lang="en-US" sz="1400" dirty="0" smtClean="0">
                <a:solidFill>
                  <a:schemeClr val="tx2">
                    <a:lumMod val="60000"/>
                    <a:lumOff val="40000"/>
                  </a:schemeClr>
                </a:solidFill>
              </a:rPr>
              <a:t>Podcasters, Stuff You Should Know explain mirror neurons:  </a:t>
            </a:r>
          </a:p>
          <a:p>
            <a:pPr>
              <a:buNone/>
            </a:pPr>
            <a:r>
              <a:rPr lang="en-US" sz="1000" dirty="0" smtClean="0">
                <a:hlinkClick r:id="rId4"/>
              </a:rPr>
              <a:t>http://science.discovery.com/tv-shows/stuff-you-should-know/videos/stuff-you-should-know-mirror-neurons.htm</a:t>
            </a:r>
            <a:endParaRPr lang="en-US" sz="1000" dirty="0" smtClean="0"/>
          </a:p>
          <a:p>
            <a:pPr>
              <a:buNone/>
            </a:pPr>
            <a:endParaRPr lang="en-US" sz="1200" dirty="0" smtClean="0"/>
          </a:p>
          <a:p>
            <a:pPr>
              <a:buNone/>
            </a:pPr>
            <a:endParaRPr lang="en-US" sz="2000" dirty="0" smtClean="0"/>
          </a:p>
          <a:p>
            <a:pPr>
              <a:buNone/>
            </a:pPr>
            <a:endParaRPr lang="en-US" sz="2000" dirty="0"/>
          </a:p>
        </p:txBody>
      </p:sp>
      <p:pic>
        <p:nvPicPr>
          <p:cNvPr id="1026" name="Picture 2" descr="https://encrypted-tbn0.gstatic.com/images?q=tbn:ANd9GcTUo3Fa5urSBABsWd45trIEgWFFX3Y2pXL2Tm71lYaM_RReWN7K"/>
          <p:cNvPicPr>
            <a:picLocks noChangeAspect="1" noChangeArrowheads="1"/>
          </p:cNvPicPr>
          <p:nvPr/>
        </p:nvPicPr>
        <p:blipFill>
          <a:blip r:embed="rId5" cstate="print"/>
          <a:srcRect/>
          <a:stretch>
            <a:fillRect/>
          </a:stretch>
        </p:blipFill>
        <p:spPr bwMode="auto">
          <a:xfrm>
            <a:off x="5741003" y="3124200"/>
            <a:ext cx="3390446" cy="1905000"/>
          </a:xfrm>
          <a:prstGeom prst="rect">
            <a:avLst/>
          </a:prstGeom>
          <a:noFill/>
        </p:spPr>
      </p:pic>
      <p:pic>
        <p:nvPicPr>
          <p:cNvPr id="1028" name="Picture 4" descr="https://encrypted-tbn3.gstatic.com/images?q=tbn:ANd9GcTmaTw3B0Xjg_2OMEIR_e2i5aXqG-Fhb6ucpXWf-vWRki2aOBYx"/>
          <p:cNvPicPr>
            <a:picLocks noChangeAspect="1" noChangeArrowheads="1"/>
          </p:cNvPicPr>
          <p:nvPr/>
        </p:nvPicPr>
        <p:blipFill>
          <a:blip r:embed="rId6" cstate="print"/>
          <a:srcRect l="5890" t="12387" r="5890"/>
          <a:stretch>
            <a:fillRect/>
          </a:stretch>
        </p:blipFill>
        <p:spPr bwMode="auto">
          <a:xfrm>
            <a:off x="1447800" y="304800"/>
            <a:ext cx="2362200" cy="1115393"/>
          </a:xfrm>
          <a:prstGeom prst="rect">
            <a:avLst/>
          </a:prstGeom>
          <a:noFill/>
        </p:spPr>
      </p:pic>
      <p:sp>
        <p:nvSpPr>
          <p:cNvPr id="6" name="TextBox 5"/>
          <p:cNvSpPr txBox="1"/>
          <p:nvPr/>
        </p:nvSpPr>
        <p:spPr>
          <a:xfrm>
            <a:off x="1295400" y="1676400"/>
            <a:ext cx="7543800" cy="923330"/>
          </a:xfrm>
          <a:prstGeom prst="rect">
            <a:avLst/>
          </a:prstGeom>
          <a:noFill/>
          <a:ln w="25400" cmpd="dbl">
            <a:solidFill>
              <a:srgbClr val="7030A0"/>
            </a:solidFill>
          </a:ln>
        </p:spPr>
        <p:txBody>
          <a:bodyPr wrap="square" rtlCol="0" anchor="ctr" anchorCtr="0">
            <a:spAutoFit/>
          </a:bodyPr>
          <a:lstStyle/>
          <a:p>
            <a:r>
              <a:rPr lang="en-US" dirty="0" smtClean="0">
                <a:solidFill>
                  <a:prstClr val="black"/>
                </a:solidFill>
              </a:rPr>
              <a:t> Mirror neurons do not mean these neurons have a Theory of </a:t>
            </a:r>
            <a:r>
              <a:rPr lang="en-US" dirty="0" smtClean="0">
                <a:solidFill>
                  <a:prstClr val="black"/>
                </a:solidFill>
              </a:rPr>
              <a:t>Mind/empathy</a:t>
            </a:r>
          </a:p>
          <a:p>
            <a:pPr marL="285750" indent="-285750">
              <a:buFont typeface="Arial" panose="020B0604020202020204" pitchFamily="34" charset="0"/>
              <a:buChar char="•"/>
            </a:pPr>
            <a:r>
              <a:rPr lang="en-US" dirty="0" smtClean="0">
                <a:solidFill>
                  <a:prstClr val="black"/>
                </a:solidFill>
              </a:rPr>
              <a:t>One </a:t>
            </a:r>
            <a:r>
              <a:rPr lang="en-US" dirty="0" smtClean="0">
                <a:solidFill>
                  <a:prstClr val="black"/>
                </a:solidFill>
              </a:rPr>
              <a:t>theory is mirror neurons merely facilitate learning through </a:t>
            </a:r>
            <a:r>
              <a:rPr lang="en-US" dirty="0" smtClean="0">
                <a:solidFill>
                  <a:prstClr val="black"/>
                </a:solidFill>
              </a:rPr>
              <a:t>imitation</a:t>
            </a:r>
          </a:p>
          <a:p>
            <a:pPr marL="285750" indent="-285750">
              <a:buFont typeface="Arial" panose="020B0604020202020204" pitchFamily="34" charset="0"/>
              <a:buChar char="•"/>
            </a:pPr>
            <a:r>
              <a:rPr lang="en-US" dirty="0" smtClean="0">
                <a:solidFill>
                  <a:schemeClr val="tx2">
                    <a:lumMod val="60000"/>
                    <a:lumOff val="40000"/>
                  </a:schemeClr>
                </a:solidFill>
              </a:rPr>
              <a:t>The TPJ is not part of the mirror neuron network  (Rebecca Saxe research)</a:t>
            </a:r>
            <a:endParaRPr lang="en-US" dirty="0">
              <a:solidFill>
                <a:schemeClr val="tx2">
                  <a:lumMod val="60000"/>
                  <a:lumOff val="40000"/>
                </a:schemeClr>
              </a:solidFill>
            </a:endParaRPr>
          </a:p>
        </p:txBody>
      </p:sp>
      <p:sp>
        <p:nvSpPr>
          <p:cNvPr id="4" name="Rectangle 3"/>
          <p:cNvSpPr/>
          <p:nvPr/>
        </p:nvSpPr>
        <p:spPr>
          <a:xfrm>
            <a:off x="1377950" y="2926447"/>
            <a:ext cx="2286000" cy="646331"/>
          </a:xfrm>
          <a:prstGeom prst="rect">
            <a:avLst/>
          </a:prstGeom>
        </p:spPr>
        <p:txBody>
          <a:bodyPr>
            <a:spAutoFit/>
          </a:bodyPr>
          <a:lstStyle/>
          <a:p>
            <a:pPr marL="365760" indent="-283464">
              <a:spcBef>
                <a:spcPts val="600"/>
              </a:spcBef>
              <a:buClr>
                <a:srgbClr val="629DD1"/>
              </a:buClr>
              <a:buSzPct val="80000"/>
            </a:pPr>
            <a:r>
              <a:rPr lang="en-US" b="1" dirty="0">
                <a:solidFill>
                  <a:srgbClr val="002060"/>
                </a:solidFill>
              </a:rPr>
              <a:t>Why do we cry at the movies?</a:t>
            </a:r>
          </a:p>
        </p:txBody>
      </p:sp>
    </p:spTree>
    <p:extLst>
      <p:ext uri="{BB962C8B-B14F-4D97-AF65-F5344CB8AC3E}">
        <p14:creationId xmlns:p14="http://schemas.microsoft.com/office/powerpoint/2010/main" val="40785540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100000">
              <a:srgbClr val="3366FF"/>
            </a:gs>
          </a:gsLst>
          <a:lin ang="600000" scaled="0"/>
          <a:tileRect/>
        </a:gra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3111" t="17290" r="9596" b="10395"/>
          <a:stretch/>
        </p:blipFill>
        <p:spPr bwMode="auto">
          <a:xfrm>
            <a:off x="1285955" y="362174"/>
            <a:ext cx="1394091" cy="1007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p:cNvSpPr>
            <a:spLocks noGrp="1"/>
          </p:cNvSpPr>
          <p:nvPr>
            <p:ph type="title"/>
          </p:nvPr>
        </p:nvSpPr>
        <p:spPr>
          <a:xfrm>
            <a:off x="2680046" y="322729"/>
            <a:ext cx="7010400" cy="1078622"/>
          </a:xfrm>
        </p:spPr>
        <p:txBody>
          <a:bodyPr/>
          <a:lstStyle/>
          <a:p>
            <a:r>
              <a:rPr lang="en-US" dirty="0" smtClean="0"/>
              <a:t>False belief test &amp; Mirror Neurons</a:t>
            </a:r>
            <a:endParaRPr lang="en-US" dirty="0"/>
          </a:p>
        </p:txBody>
      </p:sp>
      <p:sp>
        <p:nvSpPr>
          <p:cNvPr id="8" name="Text Placeholder 7"/>
          <p:cNvSpPr>
            <a:spLocks noGrp="1"/>
          </p:cNvSpPr>
          <p:nvPr>
            <p:ph type="body" idx="2"/>
          </p:nvPr>
        </p:nvSpPr>
        <p:spPr>
          <a:xfrm>
            <a:off x="4171950" y="2057400"/>
            <a:ext cx="4667250" cy="838200"/>
          </a:xfrm>
        </p:spPr>
        <p:txBody>
          <a:bodyPr>
            <a:noAutofit/>
          </a:bodyPr>
          <a:lstStyle/>
          <a:p>
            <a:r>
              <a:rPr lang="en-US" sz="1800" dirty="0" smtClean="0"/>
              <a:t>People with a fully developed TPJ will respond their cheese sandwich is where they left it</a:t>
            </a:r>
          </a:p>
          <a:p>
            <a:r>
              <a:rPr lang="en-US" sz="1800" dirty="0" smtClean="0"/>
              <a:t> </a:t>
            </a:r>
            <a:endParaRPr lang="en-US" sz="1800"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524000"/>
            <a:ext cx="272415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199" y="3238202"/>
            <a:ext cx="1945604"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124200" y="3631637"/>
            <a:ext cx="5405839" cy="1200329"/>
          </a:xfrm>
          <a:prstGeom prst="rect">
            <a:avLst/>
          </a:prstGeom>
          <a:noFill/>
        </p:spPr>
        <p:txBody>
          <a:bodyPr wrap="none" rtlCol="0">
            <a:spAutoFit/>
          </a:bodyPr>
          <a:lstStyle/>
          <a:p>
            <a:r>
              <a:rPr lang="en-US" dirty="0" smtClean="0"/>
              <a:t>Theory of Mind shows that a person can guess the </a:t>
            </a:r>
          </a:p>
          <a:p>
            <a:r>
              <a:rPr lang="en-US" dirty="0" smtClean="0"/>
              <a:t>mind of another person by understanding how </a:t>
            </a:r>
          </a:p>
          <a:p>
            <a:r>
              <a:rPr lang="en-US" dirty="0" smtClean="0"/>
              <a:t>he would see or view the situation- even be fooled by it</a:t>
            </a:r>
          </a:p>
          <a:p>
            <a:r>
              <a:rPr lang="en-US" dirty="0"/>
              <a:t>a</a:t>
            </a:r>
            <a:r>
              <a:rPr lang="en-US" dirty="0" smtClean="0"/>
              <a:t>nd have a false belief</a:t>
            </a:r>
            <a:endParaRPr lang="en-US" dirty="0"/>
          </a:p>
        </p:txBody>
      </p:sp>
      <p:sp>
        <p:nvSpPr>
          <p:cNvPr id="5" name="TextBox 4"/>
          <p:cNvSpPr txBox="1"/>
          <p:nvPr/>
        </p:nvSpPr>
        <p:spPr>
          <a:xfrm>
            <a:off x="1295400" y="5410200"/>
            <a:ext cx="7315200" cy="1200329"/>
          </a:xfrm>
          <a:prstGeom prst="rect">
            <a:avLst/>
          </a:prstGeom>
          <a:noFill/>
        </p:spPr>
        <p:txBody>
          <a:bodyPr wrap="square" rtlCol="0">
            <a:spAutoFit/>
          </a:bodyPr>
          <a:lstStyle/>
          <a:p>
            <a:pPr marL="285750" indent="-285750">
              <a:buFont typeface="Wingdings" panose="05000000000000000000" pitchFamily="2" charset="2"/>
              <a:buChar char="q"/>
            </a:pPr>
            <a:r>
              <a:rPr lang="en-US" dirty="0" smtClean="0"/>
              <a:t>Monkeys have mirror neurons,  but it hasn’t been shown that they have  Theory of Mind,</a:t>
            </a:r>
            <a:r>
              <a:rPr lang="en-US" dirty="0"/>
              <a:t> </a:t>
            </a:r>
            <a:r>
              <a:rPr lang="en-US" dirty="0" smtClean="0"/>
              <a:t> therefore the Mirror Neuron research is inconclusive regarding empathy, or that Mirror Neurons help develop empathy or Theory of Mind</a:t>
            </a:r>
            <a:endParaRPr lang="en-US" dirty="0"/>
          </a:p>
        </p:txBody>
      </p:sp>
    </p:spTree>
    <p:extLst>
      <p:ext uri="{BB962C8B-B14F-4D97-AF65-F5344CB8AC3E}">
        <p14:creationId xmlns:p14="http://schemas.microsoft.com/office/powerpoint/2010/main" val="13431823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100000">
              <a:srgbClr val="3366FF"/>
            </a:gs>
          </a:gsLst>
          <a:lin ang="600000" scaled="0"/>
          <a:tileRect/>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2680046" y="322729"/>
            <a:ext cx="7010400" cy="1078622"/>
          </a:xfrm>
        </p:spPr>
        <p:txBody>
          <a:bodyPr/>
          <a:lstStyle/>
          <a:p>
            <a:r>
              <a:rPr lang="en-US" dirty="0" smtClean="0"/>
              <a:t>Guilty or not guilty</a:t>
            </a:r>
            <a:endParaRPr lang="en-US" dirty="0"/>
          </a:p>
        </p:txBody>
      </p:sp>
      <p:sp>
        <p:nvSpPr>
          <p:cNvPr id="8" name="Text Placeholder 7"/>
          <p:cNvSpPr>
            <a:spLocks noGrp="1"/>
          </p:cNvSpPr>
          <p:nvPr>
            <p:ph type="body" idx="2"/>
          </p:nvPr>
        </p:nvSpPr>
        <p:spPr>
          <a:xfrm>
            <a:off x="1309766" y="4648200"/>
            <a:ext cx="7834233" cy="838200"/>
          </a:xfrm>
        </p:spPr>
        <p:txBody>
          <a:bodyPr>
            <a:noAutofit/>
          </a:bodyPr>
          <a:lstStyle/>
          <a:p>
            <a:pPr marL="388620" indent="-342900">
              <a:buAutoNum type="arabicParenR"/>
            </a:pPr>
            <a:r>
              <a:rPr lang="en-US" sz="1800" dirty="0" smtClean="0"/>
              <a:t>She puts what she believes </a:t>
            </a:r>
            <a:r>
              <a:rPr lang="en-US" sz="1800" dirty="0"/>
              <a:t>i</a:t>
            </a:r>
            <a:r>
              <a:rPr lang="en-US" sz="1800" dirty="0" smtClean="0"/>
              <a:t>s sugar into her friends coffee</a:t>
            </a:r>
          </a:p>
          <a:p>
            <a:pPr marL="388620" indent="-342900">
              <a:buAutoNum type="arabicParenR"/>
            </a:pPr>
            <a:r>
              <a:rPr lang="en-US" sz="1800" dirty="0" smtClean="0"/>
              <a:t>She puts what she believes is poison into her friends coffee, but it’s sugar</a:t>
            </a:r>
          </a:p>
          <a:p>
            <a:pPr marL="388620" indent="-342900">
              <a:buAutoNum type="arabicParenR"/>
            </a:pPr>
            <a:r>
              <a:rPr lang="en-US" sz="1800" dirty="0" smtClean="0"/>
              <a:t>She puts poison into the coffee, thinking its sugar and her friend dies</a:t>
            </a:r>
          </a:p>
          <a:p>
            <a:pPr marL="388620" indent="-342900">
              <a:buAutoNum type="arabicParenR"/>
            </a:pPr>
            <a:r>
              <a:rPr lang="en-US" sz="1800" dirty="0" smtClean="0"/>
              <a:t>She knowingly puts poison into her coffee</a:t>
            </a:r>
            <a:endParaRPr lang="en-US" sz="1800" dirty="0" smtClean="0"/>
          </a:p>
          <a:p>
            <a:pPr marL="388620" indent="-342900">
              <a:buAutoNum type="arabicParenR"/>
            </a:pPr>
            <a:endParaRPr lang="en-US" sz="1800" dirty="0"/>
          </a:p>
        </p:txBody>
      </p:sp>
      <p:sp>
        <p:nvSpPr>
          <p:cNvPr id="4" name="TextBox 3"/>
          <p:cNvSpPr txBox="1"/>
          <p:nvPr/>
        </p:nvSpPr>
        <p:spPr>
          <a:xfrm>
            <a:off x="1752600" y="3631637"/>
            <a:ext cx="2282869" cy="369332"/>
          </a:xfrm>
          <a:prstGeom prst="rect">
            <a:avLst/>
          </a:prstGeom>
          <a:noFill/>
        </p:spPr>
        <p:txBody>
          <a:bodyPr wrap="none" rtlCol="0">
            <a:spAutoFit/>
          </a:bodyPr>
          <a:lstStyle/>
          <a:p>
            <a:r>
              <a:rPr lang="en-US" dirty="0" smtClean="0">
                <a:solidFill>
                  <a:prstClr val="black"/>
                </a:solidFill>
              </a:rPr>
              <a:t>The poison hypothesis</a:t>
            </a:r>
            <a:endParaRPr lang="en-US" dirty="0">
              <a:solidFill>
                <a:prstClr val="black"/>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955" y="1565406"/>
            <a:ext cx="2390775"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24269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1295400"/>
            <a:ext cx="6400800" cy="2286000"/>
          </a:xfrm>
        </p:spPr>
        <p:txBody>
          <a:bodyPr/>
          <a:lstStyle/>
          <a:p>
            <a:r>
              <a:rPr lang="en-US" dirty="0" smtClean="0">
                <a:solidFill>
                  <a:srgbClr val="0070C0"/>
                </a:solidFill>
              </a:rPr>
              <a:t>MARSHMALLOW  TEST</a:t>
            </a:r>
            <a:endParaRPr lang="en-US" dirty="0"/>
          </a:p>
        </p:txBody>
      </p:sp>
      <p:sp>
        <p:nvSpPr>
          <p:cNvPr id="3" name="Text Placeholder 2"/>
          <p:cNvSpPr>
            <a:spLocks noGrp="1"/>
          </p:cNvSpPr>
          <p:nvPr>
            <p:ph type="body" idx="1"/>
          </p:nvPr>
        </p:nvSpPr>
        <p:spPr>
          <a:xfrm>
            <a:off x="2677886" y="76200"/>
            <a:ext cx="6477000" cy="4495800"/>
          </a:xfrm>
        </p:spPr>
        <p:txBody>
          <a:bodyPr>
            <a:normAutofit/>
          </a:bodyPr>
          <a:lstStyle/>
          <a:p>
            <a:r>
              <a:rPr lang="en-US" dirty="0" smtClean="0">
                <a:solidFill>
                  <a:schemeClr val="accent4">
                    <a:lumMod val="75000"/>
                  </a:schemeClr>
                </a:solidFill>
              </a:rPr>
              <a:t>TEMPTATION</a:t>
            </a:r>
          </a:p>
          <a:p>
            <a:r>
              <a:rPr lang="en-US" dirty="0" smtClean="0">
                <a:solidFill>
                  <a:schemeClr val="accent4">
                    <a:lumMod val="75000"/>
                  </a:schemeClr>
                </a:solidFill>
              </a:rPr>
              <a:t>WILL POWER</a:t>
            </a:r>
          </a:p>
          <a:p>
            <a:r>
              <a:rPr lang="en-US" dirty="0" smtClean="0">
                <a:solidFill>
                  <a:schemeClr val="accent4">
                    <a:lumMod val="75000"/>
                  </a:schemeClr>
                </a:solidFill>
              </a:rPr>
              <a:t>DELAYED GRATIFICATION</a:t>
            </a:r>
          </a:p>
          <a:p>
            <a:r>
              <a:rPr lang="en-US" dirty="0" smtClean="0">
                <a:solidFill>
                  <a:schemeClr val="accent4">
                    <a:lumMod val="75000"/>
                  </a:schemeClr>
                </a:solidFill>
              </a:rPr>
              <a:t>RESTRAINT</a:t>
            </a:r>
          </a:p>
          <a:p>
            <a:r>
              <a:rPr lang="en-US" dirty="0" smtClean="0">
                <a:solidFill>
                  <a:schemeClr val="accent4">
                    <a:lumMod val="75000"/>
                  </a:schemeClr>
                </a:solidFill>
              </a:rPr>
              <a:t>PATIENCE</a:t>
            </a:r>
          </a:p>
          <a:p>
            <a:r>
              <a:rPr lang="en-US" dirty="0" smtClean="0">
                <a:solidFill>
                  <a:schemeClr val="accent4">
                    <a:lumMod val="75000"/>
                  </a:schemeClr>
                </a:solidFill>
              </a:rPr>
              <a:t>LONG TERM GOALS</a:t>
            </a:r>
          </a:p>
          <a:p>
            <a:r>
              <a:rPr lang="en-US" dirty="0" smtClean="0">
                <a:solidFill>
                  <a:schemeClr val="accent4">
                    <a:lumMod val="75000"/>
                  </a:schemeClr>
                </a:solidFill>
              </a:rPr>
              <a:t>GRIT</a:t>
            </a:r>
            <a:endParaRPr lang="en-US" dirty="0">
              <a:solidFill>
                <a:schemeClr val="accent4">
                  <a:lumMod val="75000"/>
                </a:scheme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7886" y="4648200"/>
            <a:ext cx="2729552"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895600" y="6324600"/>
            <a:ext cx="5943600" cy="646331"/>
          </a:xfrm>
          <a:prstGeom prst="rect">
            <a:avLst/>
          </a:prstGeom>
        </p:spPr>
        <p:txBody>
          <a:bodyPr wrap="square">
            <a:spAutoFit/>
          </a:bodyPr>
          <a:lstStyle/>
          <a:p>
            <a:r>
              <a:rPr lang="en-US" dirty="0">
                <a:hlinkClick r:id="rId5"/>
              </a:rPr>
              <a:t>http://www.cnn.com/2014/12/22/us/marshmallow-test</a:t>
            </a:r>
            <a:r>
              <a:rPr lang="en-US" dirty="0" smtClean="0">
                <a:hlinkClick r:id="rId5"/>
              </a:rPr>
              <a:t>/</a:t>
            </a:r>
            <a:endParaRPr lang="en-US" dirty="0" smtClean="0"/>
          </a:p>
          <a:p>
            <a:endParaRPr lang="en-US" dirty="0"/>
          </a:p>
        </p:txBody>
      </p:sp>
    </p:spTree>
    <p:extLst>
      <p:ext uri="{BB962C8B-B14F-4D97-AF65-F5344CB8AC3E}">
        <p14:creationId xmlns:p14="http://schemas.microsoft.com/office/powerpoint/2010/main" val="33223920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gs>
            <a:gs pos="25000">
              <a:srgbClr val="FF6633"/>
            </a:gs>
            <a:gs pos="50000">
              <a:srgbClr val="FFFF00"/>
            </a:gs>
            <a:gs pos="75000">
              <a:srgbClr val="01A78F"/>
            </a:gs>
            <a:gs pos="100000">
              <a:srgbClr val="3366FF"/>
            </a:gs>
          </a:gsLst>
          <a:lin ang="600000" scaled="0"/>
          <a:tileRect/>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1524000" y="152400"/>
            <a:ext cx="7010400" cy="1078622"/>
          </a:xfrm>
        </p:spPr>
        <p:txBody>
          <a:bodyPr/>
          <a:lstStyle/>
          <a:p>
            <a:r>
              <a:rPr lang="en-US" dirty="0" smtClean="0"/>
              <a:t>The attention span of a goldfish</a:t>
            </a:r>
            <a:endParaRPr lang="en-US" dirty="0"/>
          </a:p>
        </p:txBody>
      </p:sp>
      <p:sp>
        <p:nvSpPr>
          <p:cNvPr id="8" name="Text Placeholder 7"/>
          <p:cNvSpPr>
            <a:spLocks noGrp="1"/>
          </p:cNvSpPr>
          <p:nvPr>
            <p:ph type="body" idx="2"/>
          </p:nvPr>
        </p:nvSpPr>
        <p:spPr>
          <a:xfrm>
            <a:off x="1600200" y="5638800"/>
            <a:ext cx="5334000" cy="698500"/>
          </a:xfrm>
        </p:spPr>
        <p:txBody>
          <a:bodyPr/>
          <a:lstStyle/>
          <a:p>
            <a:r>
              <a:rPr lang="en-US" dirty="0" smtClean="0"/>
              <a:t>Who has a longer attention span? </a:t>
            </a:r>
          </a:p>
          <a:p>
            <a:r>
              <a:rPr lang="en-US" dirty="0" smtClean="0"/>
              <a:t>A tech-savvy person or a goldfish?</a:t>
            </a:r>
            <a:endParaRPr lang="en-US"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24000" y="1447800"/>
            <a:ext cx="5753100" cy="2811828"/>
          </a:xfrm>
        </p:spPr>
      </p:pic>
    </p:spTree>
    <p:extLst>
      <p:ext uri="{BB962C8B-B14F-4D97-AF65-F5344CB8AC3E}">
        <p14:creationId xmlns:p14="http://schemas.microsoft.com/office/powerpoint/2010/main" val="38669512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78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81205" y="533400"/>
            <a:ext cx="6400800" cy="2286000"/>
          </a:xfrm>
        </p:spPr>
        <p:txBody>
          <a:bodyPr>
            <a:normAutofit fontScale="90000"/>
          </a:bodyPr>
          <a:lstStyle/>
          <a:p>
            <a:r>
              <a:rPr lang="en-US" dirty="0" smtClean="0">
                <a:solidFill>
                  <a:schemeClr val="accent1">
                    <a:lumMod val="75000"/>
                  </a:schemeClr>
                </a:solidFill>
              </a:rPr>
              <a:t>Attention &amp;</a:t>
            </a:r>
            <a:br>
              <a:rPr lang="en-US" dirty="0" smtClean="0">
                <a:solidFill>
                  <a:schemeClr val="accent1">
                    <a:lumMod val="75000"/>
                  </a:schemeClr>
                </a:solidFill>
              </a:rPr>
            </a:br>
            <a:r>
              <a:rPr lang="en-US" dirty="0">
                <a:solidFill>
                  <a:schemeClr val="accent1">
                    <a:lumMod val="75000"/>
                  </a:schemeClr>
                </a:solidFill>
              </a:rPr>
              <a:t>CHANGE </a:t>
            </a:r>
            <a:r>
              <a:rPr lang="en-US" dirty="0" smtClean="0">
                <a:solidFill>
                  <a:schemeClr val="accent1">
                    <a:lumMod val="75000"/>
                  </a:schemeClr>
                </a:solidFill>
              </a:rPr>
              <a:t>BLINDNESS</a:t>
            </a:r>
            <a:br>
              <a:rPr lang="en-US" dirty="0" smtClean="0">
                <a:solidFill>
                  <a:schemeClr val="accent1">
                    <a:lumMod val="75000"/>
                  </a:schemeClr>
                </a:solidFill>
              </a:rPr>
            </a:br>
            <a:r>
              <a:rPr lang="en-US" dirty="0">
                <a:solidFill>
                  <a:schemeClr val="accent1">
                    <a:lumMod val="75000"/>
                  </a:schemeClr>
                </a:solidFill>
              </a:rPr>
              <a:t/>
            </a:r>
            <a:br>
              <a:rPr lang="en-US" dirty="0">
                <a:solidFill>
                  <a:schemeClr val="accent1">
                    <a:lumMod val="75000"/>
                  </a:schemeClr>
                </a:solidFill>
              </a:rPr>
            </a:br>
            <a:r>
              <a:rPr lang="en-US" dirty="0">
                <a:solidFill>
                  <a:schemeClr val="accent1">
                    <a:lumMod val="75000"/>
                  </a:schemeClr>
                </a:solidFill>
              </a:rPr>
              <a:t/>
            </a:r>
            <a:br>
              <a:rPr lang="en-US" dirty="0">
                <a:solidFill>
                  <a:schemeClr val="accent1">
                    <a:lumMod val="75000"/>
                  </a:schemeClr>
                </a:solidFill>
              </a:rPr>
            </a:br>
            <a:endParaRPr lang="en-US" dirty="0">
              <a:solidFill>
                <a:schemeClr val="accent1">
                  <a:lumMod val="75000"/>
                </a:schemeClr>
              </a:solidFill>
            </a:endParaRPr>
          </a:p>
        </p:txBody>
      </p:sp>
      <p:sp>
        <p:nvSpPr>
          <p:cNvPr id="3" name="Text Placeholder 2"/>
          <p:cNvSpPr>
            <a:spLocks noGrp="1"/>
          </p:cNvSpPr>
          <p:nvPr>
            <p:ph type="body" idx="1"/>
          </p:nvPr>
        </p:nvSpPr>
        <p:spPr>
          <a:xfrm>
            <a:off x="2286000" y="5791200"/>
            <a:ext cx="5562600" cy="609600"/>
          </a:xfrm>
        </p:spPr>
        <p:txBody>
          <a:bodyPr/>
          <a:lstStyle/>
          <a:p>
            <a:r>
              <a:rPr lang="en-US" dirty="0">
                <a:solidFill>
                  <a:srgbClr val="0070C0"/>
                </a:solidFill>
                <a:hlinkClick r:id="rId2"/>
              </a:rPr>
              <a:t>https://</a:t>
            </a:r>
            <a:r>
              <a:rPr lang="en-US" dirty="0" smtClean="0">
                <a:solidFill>
                  <a:srgbClr val="0070C0"/>
                </a:solidFill>
                <a:hlinkClick r:id="rId2"/>
              </a:rPr>
              <a:t>www.youtube.com/watch?v=Qghh2Zsh3CY</a:t>
            </a:r>
            <a:endParaRPr lang="en-US" dirty="0" smtClean="0">
              <a:solidFill>
                <a:srgbClr val="0070C0"/>
              </a:solidFill>
            </a:endParaRPr>
          </a:p>
          <a:p>
            <a:endParaRPr lang="en-US" dirty="0">
              <a:solidFill>
                <a:srgbClr val="0070C0"/>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743200"/>
            <a:ext cx="1677101" cy="1669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14600" y="4445921"/>
            <a:ext cx="2767104" cy="507831"/>
          </a:xfrm>
          <a:prstGeom prst="rect">
            <a:avLst/>
          </a:prstGeom>
          <a:noFill/>
        </p:spPr>
        <p:txBody>
          <a:bodyPr wrap="none" rtlCol="0">
            <a:spAutoFit/>
          </a:bodyPr>
          <a:lstStyle/>
          <a:p>
            <a:r>
              <a:rPr lang="en-US" sz="2700" b="1" cap="all" dirty="0">
                <a:solidFill>
                  <a:schemeClr val="tx1">
                    <a:lumMod val="65000"/>
                    <a:lumOff val="35000"/>
                  </a:schemeClr>
                </a:solidFill>
                <a:effectLst>
                  <a:outerShdw blurRad="50000" dist="30000" dir="5400000" algn="tl" rotWithShape="0">
                    <a:srgbClr val="000000">
                      <a:alpha val="30000"/>
                    </a:srgbClr>
                  </a:outerShdw>
                </a:effectLst>
              </a:rPr>
              <a:t>This is a test</a:t>
            </a:r>
            <a:endParaRPr lang="en-US" dirty="0">
              <a:solidFill>
                <a:schemeClr val="tx1">
                  <a:lumMod val="65000"/>
                  <a:lumOff val="35000"/>
                </a:schemeClr>
              </a:solidFill>
            </a:endParaRPr>
          </a:p>
        </p:txBody>
      </p:sp>
    </p:spTree>
    <p:extLst>
      <p:ext uri="{BB962C8B-B14F-4D97-AF65-F5344CB8AC3E}">
        <p14:creationId xmlns:p14="http://schemas.microsoft.com/office/powerpoint/2010/main" val="20609224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12000">
              <a:srgbClr val="FF3399"/>
            </a:gs>
            <a:gs pos="25000">
              <a:srgbClr val="FF6633"/>
            </a:gs>
            <a:gs pos="50000">
              <a:srgbClr val="FFFF00"/>
            </a:gs>
            <a:gs pos="75000">
              <a:srgbClr val="01A78F"/>
            </a:gs>
            <a:gs pos="100000">
              <a:srgbClr val="3366FF"/>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46" t="7647" r="4048" b="16336"/>
          <a:stretch/>
        </p:blipFill>
        <p:spPr bwMode="auto">
          <a:xfrm>
            <a:off x="5112969" y="676894"/>
            <a:ext cx="3140381" cy="2523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normAutofit/>
          </a:bodyPr>
          <a:lstStyle/>
          <a:p>
            <a:r>
              <a:rPr lang="en-US" sz="3100" b="1" dirty="0" smtClean="0">
                <a:solidFill>
                  <a:schemeClr val="accent6">
                    <a:lumMod val="75000"/>
                  </a:schemeClr>
                </a:solidFill>
              </a:rPr>
              <a:t>Attention</a:t>
            </a:r>
            <a:r>
              <a:rPr lang="en-US" sz="2800" b="1" dirty="0" smtClean="0">
                <a:solidFill>
                  <a:schemeClr val="accent6">
                    <a:lumMod val="75000"/>
                  </a:schemeClr>
                </a:solidFill>
              </a:rPr>
              <a:t>	</a:t>
            </a:r>
            <a:endParaRPr lang="en-US" sz="2800" b="1" dirty="0">
              <a:solidFill>
                <a:schemeClr val="accent6">
                  <a:lumMod val="75000"/>
                </a:schemeClr>
              </a:solidFill>
            </a:endParaRPr>
          </a:p>
        </p:txBody>
      </p:sp>
      <p:sp>
        <p:nvSpPr>
          <p:cNvPr id="8" name="Content Placeholder 7"/>
          <p:cNvSpPr>
            <a:spLocks noGrp="1"/>
          </p:cNvSpPr>
          <p:nvPr>
            <p:ph idx="1"/>
          </p:nvPr>
        </p:nvSpPr>
        <p:spPr>
          <a:xfrm>
            <a:off x="1823530" y="1207532"/>
            <a:ext cx="5657088" cy="4800600"/>
          </a:xfrm>
        </p:spPr>
        <p:txBody>
          <a:bodyPr>
            <a:normAutofit/>
          </a:bodyPr>
          <a:lstStyle/>
          <a:p>
            <a:pPr>
              <a:buClr>
                <a:srgbClr val="C00000"/>
              </a:buClr>
              <a:buNone/>
            </a:pPr>
            <a:r>
              <a:rPr lang="en-US" sz="2000" dirty="0" smtClean="0"/>
              <a:t>Attention </a:t>
            </a:r>
          </a:p>
          <a:p>
            <a:pPr>
              <a:buClr>
                <a:srgbClr val="C00000"/>
              </a:buClr>
            </a:pPr>
            <a:r>
              <a:rPr lang="en-US" sz="2000" dirty="0" smtClean="0"/>
              <a:t>Focusing</a:t>
            </a:r>
          </a:p>
          <a:p>
            <a:pPr>
              <a:buClr>
                <a:srgbClr val="C00000"/>
              </a:buClr>
            </a:pPr>
            <a:r>
              <a:rPr lang="en-US" sz="2000" dirty="0" smtClean="0"/>
              <a:t>General resources</a:t>
            </a:r>
          </a:p>
          <a:p>
            <a:pPr>
              <a:buClr>
                <a:srgbClr val="C00000"/>
              </a:buClr>
            </a:pPr>
            <a:r>
              <a:rPr lang="en-US" sz="2000" dirty="0" smtClean="0"/>
              <a:t>Specificity of resources </a:t>
            </a:r>
          </a:p>
        </p:txBody>
      </p:sp>
      <p:sp>
        <p:nvSpPr>
          <p:cNvPr id="2" name="TextBox 1"/>
          <p:cNvSpPr txBox="1"/>
          <p:nvPr/>
        </p:nvSpPr>
        <p:spPr>
          <a:xfrm>
            <a:off x="1828802" y="2209800"/>
            <a:ext cx="184731" cy="923330"/>
          </a:xfrm>
          <a:prstGeom prst="rect">
            <a:avLst/>
          </a:prstGeom>
          <a:noFill/>
        </p:spPr>
        <p:txBody>
          <a:bodyPr wrap="none" rtlCol="0">
            <a:spAutoFit/>
          </a:bodyPr>
          <a:lstStyle/>
          <a:p>
            <a:endParaRPr lang="en-US" dirty="0">
              <a:solidFill>
                <a:prstClr val="black"/>
              </a:solidFill>
            </a:endParaRPr>
          </a:p>
          <a:p>
            <a:endParaRPr lang="en-US" dirty="0">
              <a:solidFill>
                <a:prstClr val="black"/>
              </a:solidFill>
            </a:endParaRPr>
          </a:p>
          <a:p>
            <a:endParaRPr lang="en-US" dirty="0">
              <a:solidFill>
                <a:prstClr val="black"/>
              </a:solidFill>
            </a:endParaRPr>
          </a:p>
        </p:txBody>
      </p:sp>
      <p:sp>
        <p:nvSpPr>
          <p:cNvPr id="6" name="TextBox 5"/>
          <p:cNvSpPr txBox="1"/>
          <p:nvPr/>
        </p:nvSpPr>
        <p:spPr>
          <a:xfrm>
            <a:off x="1055428" y="5791200"/>
            <a:ext cx="6062044" cy="923330"/>
          </a:xfrm>
          <a:prstGeom prst="rect">
            <a:avLst/>
          </a:prstGeom>
          <a:noFill/>
        </p:spPr>
        <p:txBody>
          <a:bodyPr wrap="none" rtlCol="0">
            <a:spAutoFit/>
          </a:bodyPr>
          <a:lstStyle/>
          <a:p>
            <a:r>
              <a:rPr lang="en-US" dirty="0">
                <a:solidFill>
                  <a:prstClr val="black"/>
                </a:solidFill>
              </a:rPr>
              <a:t>Quirk Video</a:t>
            </a:r>
            <a:r>
              <a:rPr lang="en-US" dirty="0" smtClean="0">
                <a:solidFill>
                  <a:prstClr val="black"/>
                </a:solidFill>
              </a:rPr>
              <a:t>: </a:t>
            </a:r>
            <a:r>
              <a:rPr lang="en-US" dirty="0" smtClean="0">
                <a:solidFill>
                  <a:prstClr val="black"/>
                </a:solidFill>
                <a:hlinkClick r:id="rId3"/>
              </a:rPr>
              <a:t>https</a:t>
            </a:r>
            <a:r>
              <a:rPr lang="en-US" dirty="0">
                <a:solidFill>
                  <a:prstClr val="black"/>
                </a:solidFill>
                <a:hlinkClick r:id="rId3"/>
              </a:rPr>
              <a:t>://</a:t>
            </a:r>
            <a:r>
              <a:rPr lang="en-US" dirty="0" smtClean="0">
                <a:solidFill>
                  <a:prstClr val="black"/>
                </a:solidFill>
                <a:hlinkClick r:id="rId3"/>
              </a:rPr>
              <a:t>www.youtube.com/watch?v=voAntzB7EwE</a:t>
            </a:r>
            <a:endParaRPr lang="en-US" dirty="0" smtClean="0">
              <a:solidFill>
                <a:prstClr val="black"/>
              </a:solidFill>
            </a:endParaRPr>
          </a:p>
          <a:p>
            <a:endParaRPr lang="en-US" dirty="0" smtClean="0">
              <a:solidFill>
                <a:prstClr val="black"/>
              </a:solidFill>
            </a:endParaRPr>
          </a:p>
          <a:p>
            <a:endParaRPr lang="en-US" dirty="0">
              <a:solidFill>
                <a:prstClr val="black"/>
              </a:solidFill>
            </a:endParaRPr>
          </a:p>
        </p:txBody>
      </p:sp>
      <p:sp>
        <p:nvSpPr>
          <p:cNvPr id="7" name="TextBox 6"/>
          <p:cNvSpPr txBox="1"/>
          <p:nvPr/>
        </p:nvSpPr>
        <p:spPr>
          <a:xfrm>
            <a:off x="1118820" y="3822106"/>
            <a:ext cx="7772398" cy="923330"/>
          </a:xfrm>
          <a:prstGeom prst="rect">
            <a:avLst/>
          </a:prstGeom>
          <a:noFill/>
        </p:spPr>
        <p:txBody>
          <a:bodyPr wrap="square" rtlCol="0">
            <a:spAutoFit/>
          </a:bodyPr>
          <a:lstStyle/>
          <a:p>
            <a:r>
              <a:rPr lang="en-US" dirty="0">
                <a:solidFill>
                  <a:prstClr val="black"/>
                </a:solidFill>
                <a:hlinkClick r:id="rId4"/>
              </a:rPr>
              <a:t>William </a:t>
            </a:r>
            <a:r>
              <a:rPr lang="en-US" dirty="0" smtClean="0">
                <a:solidFill>
                  <a:prstClr val="black"/>
                </a:solidFill>
                <a:hlinkClick r:id="rId4"/>
              </a:rPr>
              <a:t>James</a:t>
            </a:r>
            <a:r>
              <a:rPr lang="en-US" dirty="0" smtClean="0">
                <a:solidFill>
                  <a:prstClr val="black"/>
                </a:solidFill>
              </a:rPr>
              <a:t>  </a:t>
            </a:r>
          </a:p>
          <a:p>
            <a:r>
              <a:rPr lang="en-US" dirty="0" smtClean="0">
                <a:solidFill>
                  <a:prstClr val="black"/>
                </a:solidFill>
              </a:rPr>
              <a:t>“Attention is </a:t>
            </a:r>
            <a:r>
              <a:rPr lang="en-US" dirty="0">
                <a:solidFill>
                  <a:prstClr val="black"/>
                </a:solidFill>
              </a:rPr>
              <a:t>the taking possession of the mind, in clear and vivid </a:t>
            </a:r>
            <a:r>
              <a:rPr lang="en-US" dirty="0" smtClean="0">
                <a:solidFill>
                  <a:prstClr val="black"/>
                </a:solidFill>
              </a:rPr>
              <a:t>form… It </a:t>
            </a:r>
            <a:r>
              <a:rPr lang="en-US" dirty="0">
                <a:solidFill>
                  <a:prstClr val="black"/>
                </a:solidFill>
              </a:rPr>
              <a:t>implies withdrawal from some things in order to deal effectively with others."</a:t>
            </a:r>
          </a:p>
        </p:txBody>
      </p:sp>
      <p:sp>
        <p:nvSpPr>
          <p:cNvPr id="9" name="TextBox 8"/>
          <p:cNvSpPr txBox="1"/>
          <p:nvPr/>
        </p:nvSpPr>
        <p:spPr>
          <a:xfrm>
            <a:off x="5219700" y="3175775"/>
            <a:ext cx="3671518" cy="646331"/>
          </a:xfrm>
          <a:prstGeom prst="rect">
            <a:avLst/>
          </a:prstGeom>
          <a:noFill/>
        </p:spPr>
        <p:txBody>
          <a:bodyPr wrap="none" rtlCol="0">
            <a:spAutoFit/>
          </a:bodyPr>
          <a:lstStyle/>
          <a:p>
            <a:r>
              <a:rPr lang="en-US" dirty="0" smtClean="0">
                <a:solidFill>
                  <a:prstClr val="black"/>
                </a:solidFill>
              </a:rPr>
              <a:t>I didn’t hear you calling.  I can’t listen </a:t>
            </a:r>
          </a:p>
          <a:p>
            <a:r>
              <a:rPr lang="en-US" dirty="0" smtClean="0">
                <a:solidFill>
                  <a:prstClr val="black"/>
                </a:solidFill>
              </a:rPr>
              <a:t>to </a:t>
            </a:r>
            <a:r>
              <a:rPr lang="en-US" b="1" dirty="0" smtClean="0">
                <a:solidFill>
                  <a:prstClr val="black"/>
                </a:solidFill>
              </a:rPr>
              <a:t>everybody</a:t>
            </a:r>
            <a:r>
              <a:rPr lang="en-US" dirty="0" smtClean="0">
                <a:solidFill>
                  <a:prstClr val="black"/>
                </a:solidFill>
              </a:rPr>
              <a:t> who yells at me.</a:t>
            </a:r>
            <a:endParaRPr lang="en-US" dirty="0">
              <a:solidFill>
                <a:prstClr val="black"/>
              </a:solidFill>
            </a:endParaRPr>
          </a:p>
        </p:txBody>
      </p:sp>
    </p:spTree>
    <p:extLst>
      <p:ext uri="{BB962C8B-B14F-4D97-AF65-F5344CB8AC3E}">
        <p14:creationId xmlns:p14="http://schemas.microsoft.com/office/powerpoint/2010/main" val="25897676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800" b="1" dirty="0" err="1" smtClean="0">
                <a:solidFill>
                  <a:srgbClr val="7030A0"/>
                </a:solidFill>
              </a:rPr>
              <a:t>Bistable</a:t>
            </a:r>
            <a:r>
              <a:rPr lang="en-US" sz="2800" b="1" dirty="0" smtClean="0">
                <a:solidFill>
                  <a:srgbClr val="7030A0"/>
                </a:solidFill>
              </a:rPr>
              <a:t> Perception /</a:t>
            </a:r>
            <a:r>
              <a:rPr lang="en-US" sz="2800" b="1" dirty="0" err="1" smtClean="0">
                <a:solidFill>
                  <a:srgbClr val="7030A0"/>
                </a:solidFill>
              </a:rPr>
              <a:t>Multistable</a:t>
            </a:r>
            <a:r>
              <a:rPr lang="en-US" sz="2800" b="1" dirty="0" smtClean="0">
                <a:solidFill>
                  <a:srgbClr val="7030A0"/>
                </a:solidFill>
              </a:rPr>
              <a:t> Perception</a:t>
            </a:r>
            <a:endParaRPr lang="en-US" sz="2800" b="1" dirty="0">
              <a:solidFill>
                <a:srgbClr val="7030A0"/>
              </a:solidFill>
            </a:endParaRPr>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0907" y="1981200"/>
            <a:ext cx="1828800" cy="2457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9485"/>
          <a:stretch/>
        </p:blipFill>
        <p:spPr bwMode="auto">
          <a:xfrm>
            <a:off x="1219227" y="1981254"/>
            <a:ext cx="3305393" cy="282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219200" y="5562600"/>
            <a:ext cx="7576498" cy="707886"/>
          </a:xfrm>
          <a:prstGeom prst="rect">
            <a:avLst/>
          </a:prstGeom>
          <a:noFill/>
        </p:spPr>
        <p:txBody>
          <a:bodyPr wrap="none" rtlCol="0">
            <a:spAutoFit/>
          </a:bodyPr>
          <a:lstStyle/>
          <a:p>
            <a:r>
              <a:rPr lang="en-US" sz="2000" dirty="0">
                <a:solidFill>
                  <a:srgbClr val="292934"/>
                </a:solidFill>
              </a:rPr>
              <a:t>Both images are </a:t>
            </a:r>
            <a:r>
              <a:rPr lang="en-US" sz="2000" dirty="0" err="1">
                <a:solidFill>
                  <a:srgbClr val="292934"/>
                </a:solidFill>
              </a:rPr>
              <a:t>bistable</a:t>
            </a:r>
            <a:r>
              <a:rPr lang="en-US" sz="2000" dirty="0">
                <a:solidFill>
                  <a:srgbClr val="292934"/>
                </a:solidFill>
              </a:rPr>
              <a:t> perceptions, in which the brain spontaneously </a:t>
            </a:r>
          </a:p>
          <a:p>
            <a:r>
              <a:rPr lang="en-US" sz="2000" dirty="0">
                <a:solidFill>
                  <a:srgbClr val="292934"/>
                </a:solidFill>
              </a:rPr>
              <a:t>switches between two interpretations of the same ambiguous stimulus</a:t>
            </a:r>
          </a:p>
        </p:txBody>
      </p:sp>
      <p:sp>
        <p:nvSpPr>
          <p:cNvPr id="16" name="TextBox 15"/>
          <p:cNvSpPr txBox="1"/>
          <p:nvPr/>
        </p:nvSpPr>
        <p:spPr>
          <a:xfrm>
            <a:off x="1600200" y="4761341"/>
            <a:ext cx="1610890" cy="369332"/>
          </a:xfrm>
          <a:prstGeom prst="rect">
            <a:avLst/>
          </a:prstGeom>
          <a:noFill/>
        </p:spPr>
        <p:txBody>
          <a:bodyPr wrap="none" rtlCol="0">
            <a:spAutoFit/>
          </a:bodyPr>
          <a:lstStyle/>
          <a:p>
            <a:r>
              <a:rPr lang="en-US" b="1" dirty="0">
                <a:solidFill>
                  <a:srgbClr val="292934"/>
                </a:solidFill>
              </a:rPr>
              <a:t>Necker Cube</a:t>
            </a:r>
          </a:p>
        </p:txBody>
      </p:sp>
      <p:sp>
        <p:nvSpPr>
          <p:cNvPr id="17" name="TextBox 16"/>
          <p:cNvSpPr txBox="1"/>
          <p:nvPr/>
        </p:nvSpPr>
        <p:spPr>
          <a:xfrm>
            <a:off x="5257800" y="4576970"/>
            <a:ext cx="2662908" cy="369332"/>
          </a:xfrm>
          <a:prstGeom prst="rect">
            <a:avLst/>
          </a:prstGeom>
          <a:noFill/>
        </p:spPr>
        <p:txBody>
          <a:bodyPr wrap="none" rtlCol="0">
            <a:spAutoFit/>
          </a:bodyPr>
          <a:lstStyle/>
          <a:p>
            <a:r>
              <a:rPr lang="en-US" b="1" dirty="0">
                <a:solidFill>
                  <a:srgbClr val="292934"/>
                </a:solidFill>
              </a:rPr>
              <a:t>Rubin face-vase illusion</a:t>
            </a:r>
          </a:p>
        </p:txBody>
      </p:sp>
    </p:spTree>
    <p:extLst>
      <p:ext uri="{BB962C8B-B14F-4D97-AF65-F5344CB8AC3E}">
        <p14:creationId xmlns:p14="http://schemas.microsoft.com/office/powerpoint/2010/main" val="15932075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ATTENTION</a:t>
            </a:r>
            <a:endParaRPr lang="en-US" dirty="0"/>
          </a:p>
        </p:txBody>
      </p:sp>
      <p:sp>
        <p:nvSpPr>
          <p:cNvPr id="3" name="Content Placeholder 2"/>
          <p:cNvSpPr>
            <a:spLocks noGrp="1"/>
          </p:cNvSpPr>
          <p:nvPr>
            <p:ph idx="1"/>
          </p:nvPr>
        </p:nvSpPr>
        <p:spPr>
          <a:xfrm>
            <a:off x="1676400" y="1371600"/>
            <a:ext cx="8095488" cy="4800600"/>
          </a:xfrm>
        </p:spPr>
        <p:txBody>
          <a:bodyPr>
            <a:normAutofit/>
          </a:bodyPr>
          <a:lstStyle/>
          <a:p>
            <a:pPr marL="82296" indent="0">
              <a:buNone/>
            </a:pPr>
            <a:r>
              <a:rPr lang="en-US" sz="2000" b="1" dirty="0" smtClean="0"/>
              <a:t>Sustained</a:t>
            </a:r>
          </a:p>
          <a:p>
            <a:pPr marL="82296" indent="0">
              <a:buNone/>
            </a:pPr>
            <a:r>
              <a:rPr lang="en-US" sz="2000" b="1" dirty="0" smtClean="0"/>
              <a:t>Alternating/shifting</a:t>
            </a:r>
          </a:p>
          <a:p>
            <a:pPr marL="82296" indent="0">
              <a:buNone/>
            </a:pPr>
            <a:r>
              <a:rPr lang="en-US" sz="2000" b="1" dirty="0" smtClean="0"/>
              <a:t>Selective</a:t>
            </a:r>
          </a:p>
          <a:p>
            <a:r>
              <a:rPr lang="en-US" sz="2000" dirty="0" smtClean="0"/>
              <a:t>Ability to focus</a:t>
            </a:r>
          </a:p>
          <a:p>
            <a:pPr marL="82296" indent="0">
              <a:buNone/>
            </a:pPr>
            <a:r>
              <a:rPr lang="en-US" sz="2000" dirty="0" smtClean="0"/>
              <a:t>     like a highlighter helps us focus on certain</a:t>
            </a:r>
          </a:p>
          <a:p>
            <a:pPr marL="82296" indent="0">
              <a:buNone/>
            </a:pPr>
            <a:r>
              <a:rPr lang="en-US" sz="2000" dirty="0" smtClean="0"/>
              <a:t>      things and tune out others</a:t>
            </a:r>
          </a:p>
          <a:p>
            <a:pPr marL="82296" indent="0">
              <a:buNone/>
            </a:pPr>
            <a:endParaRPr lang="en-US" sz="2000" dirty="0" smtClean="0"/>
          </a:p>
          <a:p>
            <a:r>
              <a:rPr lang="en-US" sz="2000" dirty="0" smtClean="0"/>
              <a:t>Limited capacity</a:t>
            </a:r>
          </a:p>
          <a:p>
            <a:endParaRPr lang="en-US" sz="2000" dirty="0"/>
          </a:p>
          <a:p>
            <a:r>
              <a:rPr lang="en-US" sz="2000" dirty="0" smtClean="0"/>
              <a:t>Multi-tasking</a:t>
            </a:r>
          </a:p>
          <a:p>
            <a:pPr marL="82296" indent="0">
              <a:buNone/>
            </a:pPr>
            <a:endParaRPr lang="en-US" sz="2000" dirty="0" smtClean="0"/>
          </a:p>
          <a:p>
            <a:r>
              <a:rPr lang="en-US" sz="2000" dirty="0" smtClean="0"/>
              <a:t>Part of our biology and helps us survive</a:t>
            </a:r>
            <a:endParaRPr lang="en-US" sz="2000"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667000"/>
            <a:ext cx="2333625"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64930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180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7030A0"/>
                </a:solidFill>
              </a:rPr>
              <a:t>Attention</a:t>
            </a:r>
            <a:endParaRPr lang="en-US" sz="4000" b="1" dirty="0">
              <a:solidFill>
                <a:srgbClr val="7030A0"/>
              </a:solidFill>
            </a:endParaRPr>
          </a:p>
        </p:txBody>
      </p:sp>
      <p:sp>
        <p:nvSpPr>
          <p:cNvPr id="3" name="Content Placeholder 2"/>
          <p:cNvSpPr>
            <a:spLocks noGrp="1"/>
          </p:cNvSpPr>
          <p:nvPr>
            <p:ph idx="1"/>
          </p:nvPr>
        </p:nvSpPr>
        <p:spPr>
          <a:xfrm>
            <a:off x="1219200" y="1447800"/>
            <a:ext cx="7848600" cy="4191000"/>
          </a:xfrm>
        </p:spPr>
        <p:txBody>
          <a:bodyPr>
            <a:normAutofit lnSpcReduction="10000"/>
          </a:bodyPr>
          <a:lstStyle/>
          <a:p>
            <a:pPr marL="82296" indent="0">
              <a:buClr>
                <a:srgbClr val="FF0000"/>
              </a:buClr>
              <a:buNone/>
            </a:pPr>
            <a:r>
              <a:rPr lang="en-US" sz="2400" dirty="0" smtClean="0"/>
              <a:t>Your </a:t>
            </a:r>
            <a:r>
              <a:rPr lang="en-US" sz="2400" dirty="0"/>
              <a:t>attention, </a:t>
            </a:r>
            <a:r>
              <a:rPr lang="en-US" sz="2400" dirty="0" smtClean="0"/>
              <a:t>please! </a:t>
            </a:r>
            <a:r>
              <a:rPr lang="en-US" sz="2400" dirty="0" smtClean="0">
                <a:solidFill>
                  <a:srgbClr val="0070C0"/>
                </a:solidFill>
              </a:rPr>
              <a:t>(It can relocate)</a:t>
            </a:r>
            <a:endParaRPr lang="en-US" sz="2400" dirty="0">
              <a:solidFill>
                <a:srgbClr val="0070C0"/>
              </a:solidFill>
            </a:endParaRPr>
          </a:p>
          <a:p>
            <a:pPr marL="82296" indent="0">
              <a:buClr>
                <a:srgbClr val="FF0000"/>
              </a:buClr>
              <a:buNone/>
            </a:pPr>
            <a:r>
              <a:rPr lang="en-US" sz="2400" dirty="0" smtClean="0"/>
              <a:t>Pay attention! </a:t>
            </a:r>
            <a:r>
              <a:rPr lang="en-US" sz="2400" dirty="0" smtClean="0">
                <a:solidFill>
                  <a:srgbClr val="0070C0"/>
                </a:solidFill>
              </a:rPr>
              <a:t>(Attention is  a resource)</a:t>
            </a:r>
          </a:p>
          <a:p>
            <a:pPr marL="82296" indent="0">
              <a:buClr>
                <a:srgbClr val="FF0000"/>
              </a:buClr>
              <a:buNone/>
            </a:pPr>
            <a:r>
              <a:rPr lang="en-US" sz="2400" dirty="0" smtClean="0"/>
              <a:t>Hold your attention</a:t>
            </a:r>
          </a:p>
          <a:p>
            <a:pPr marL="82296" indent="0">
              <a:buClr>
                <a:srgbClr val="FF0000"/>
              </a:buClr>
              <a:buNone/>
            </a:pPr>
            <a:r>
              <a:rPr lang="en-US" sz="2400" dirty="0" smtClean="0"/>
              <a:t>Bring </a:t>
            </a:r>
            <a:r>
              <a:rPr lang="en-US" sz="2400" dirty="0"/>
              <a:t>it to your </a:t>
            </a:r>
            <a:r>
              <a:rPr lang="en-US" sz="2400" dirty="0" smtClean="0"/>
              <a:t>attention </a:t>
            </a:r>
            <a:r>
              <a:rPr lang="en-US" sz="2400" dirty="0" smtClean="0">
                <a:solidFill>
                  <a:srgbClr val="0070C0"/>
                </a:solidFill>
              </a:rPr>
              <a:t>(it’s personal)</a:t>
            </a:r>
            <a:endParaRPr lang="en-US" sz="2400" dirty="0">
              <a:solidFill>
                <a:srgbClr val="0070C0"/>
              </a:solidFill>
            </a:endParaRPr>
          </a:p>
          <a:p>
            <a:pPr marL="82296" lvl="1" indent="0">
              <a:spcBef>
                <a:spcPts val="600"/>
              </a:spcBef>
              <a:buClr>
                <a:srgbClr val="FF0000"/>
              </a:buClr>
              <a:buSzPct val="80000"/>
              <a:buNone/>
            </a:pPr>
            <a:r>
              <a:rPr lang="en-US" sz="2400" dirty="0"/>
              <a:t>Direct your </a:t>
            </a:r>
            <a:r>
              <a:rPr lang="en-US" sz="2400" dirty="0" smtClean="0"/>
              <a:t>attention   (</a:t>
            </a:r>
            <a:r>
              <a:rPr lang="en-US" sz="2400" dirty="0" smtClean="0">
                <a:solidFill>
                  <a:srgbClr val="0070C0"/>
                </a:solidFill>
              </a:rPr>
              <a:t>it’s a choice/voluntary</a:t>
            </a:r>
            <a:r>
              <a:rPr lang="en-US" sz="2400" dirty="0" smtClean="0"/>
              <a:t>)</a:t>
            </a:r>
            <a:endParaRPr lang="en-US" sz="2400" dirty="0"/>
          </a:p>
          <a:p>
            <a:pPr marL="82296" lvl="1" indent="0">
              <a:spcBef>
                <a:spcPts val="600"/>
              </a:spcBef>
              <a:buClr>
                <a:srgbClr val="FF0000"/>
              </a:buClr>
              <a:buSzPct val="80000"/>
              <a:buNone/>
            </a:pPr>
            <a:r>
              <a:rPr lang="en-US" sz="2400" dirty="0" smtClean="0"/>
              <a:t>It grabbed my attention </a:t>
            </a:r>
            <a:r>
              <a:rPr lang="en-US" sz="2400" dirty="0" smtClean="0">
                <a:solidFill>
                  <a:srgbClr val="0070C0"/>
                </a:solidFill>
              </a:rPr>
              <a:t>(</a:t>
            </a:r>
            <a:r>
              <a:rPr lang="en-US" sz="2400" dirty="0">
                <a:solidFill>
                  <a:srgbClr val="0070C0"/>
                </a:solidFill>
              </a:rPr>
              <a:t>It can be involuntary</a:t>
            </a:r>
            <a:r>
              <a:rPr lang="en-US" sz="2400" dirty="0" smtClean="0">
                <a:solidFill>
                  <a:srgbClr val="0070C0"/>
                </a:solidFill>
              </a:rPr>
              <a:t>)</a:t>
            </a:r>
            <a:endParaRPr lang="en-US" sz="2400" dirty="0" smtClean="0"/>
          </a:p>
          <a:p>
            <a:pPr marL="82296" lvl="1" indent="0">
              <a:spcBef>
                <a:spcPts val="600"/>
              </a:spcBef>
              <a:buClr>
                <a:srgbClr val="FF0000"/>
              </a:buClr>
              <a:buSzPct val="80000"/>
              <a:buNone/>
            </a:pPr>
            <a:r>
              <a:rPr lang="en-US" sz="2400" dirty="0" smtClean="0"/>
              <a:t>Give me your undivided attention </a:t>
            </a:r>
            <a:r>
              <a:rPr lang="en-US" sz="2400" dirty="0">
                <a:solidFill>
                  <a:srgbClr val="0070C0"/>
                </a:solidFill>
              </a:rPr>
              <a:t>(It can be divided)</a:t>
            </a:r>
          </a:p>
          <a:p>
            <a:pPr marL="82296" indent="0">
              <a:buClr>
                <a:srgbClr val="FF0000"/>
              </a:buClr>
              <a:buNone/>
            </a:pPr>
            <a:r>
              <a:rPr lang="en-US" sz="2400" dirty="0" smtClean="0"/>
              <a:t>I wasn’t paying attention </a:t>
            </a:r>
            <a:r>
              <a:rPr lang="en-US" sz="2400" dirty="0" smtClean="0">
                <a:solidFill>
                  <a:srgbClr val="0070C0"/>
                </a:solidFill>
              </a:rPr>
              <a:t>(it can be lost or squandered)</a:t>
            </a:r>
          </a:p>
          <a:p>
            <a:pPr marL="82296" lvl="1" indent="0">
              <a:spcBef>
                <a:spcPts val="600"/>
              </a:spcBef>
              <a:buClr>
                <a:srgbClr val="FF0000"/>
              </a:buClr>
              <a:buSzPct val="80000"/>
              <a:buNone/>
            </a:pPr>
            <a:r>
              <a:rPr lang="en-US" sz="2400" dirty="0" smtClean="0"/>
              <a:t>Attention deficit disorder </a:t>
            </a:r>
            <a:r>
              <a:rPr lang="en-US" sz="2000" dirty="0">
                <a:solidFill>
                  <a:srgbClr val="0070C0"/>
                </a:solidFill>
              </a:rPr>
              <a:t>(</a:t>
            </a:r>
            <a:r>
              <a:rPr lang="en-US" sz="2400" dirty="0">
                <a:solidFill>
                  <a:srgbClr val="0070C0"/>
                </a:solidFill>
              </a:rPr>
              <a:t>we can </a:t>
            </a:r>
            <a:r>
              <a:rPr lang="en-US" sz="2400" dirty="0" smtClean="0">
                <a:solidFill>
                  <a:srgbClr val="0070C0"/>
                </a:solidFill>
              </a:rPr>
              <a:t>have </a:t>
            </a:r>
            <a:r>
              <a:rPr lang="en-US" sz="2400" dirty="0">
                <a:solidFill>
                  <a:srgbClr val="0070C0"/>
                </a:solidFill>
              </a:rPr>
              <a:t>insufficient attention)</a:t>
            </a:r>
          </a:p>
          <a:p>
            <a:pPr marL="82296" indent="0">
              <a:buClr>
                <a:srgbClr val="FF0000"/>
              </a:buClr>
              <a:buNone/>
            </a:pPr>
            <a:r>
              <a:rPr lang="en-US" sz="2400" dirty="0" smtClean="0"/>
              <a:t>Center of Attention  </a:t>
            </a:r>
            <a:r>
              <a:rPr lang="en-US" sz="2400" dirty="0" smtClean="0">
                <a:solidFill>
                  <a:srgbClr val="0070C0"/>
                </a:solidFill>
              </a:rPr>
              <a:t>(it can be combined with others)</a:t>
            </a:r>
          </a:p>
          <a:p>
            <a:pPr>
              <a:buClr>
                <a:srgbClr val="FF0000"/>
              </a:buClr>
            </a:pPr>
            <a:endParaRPr lang="en-US" sz="2400" dirty="0" smtClean="0"/>
          </a:p>
          <a:p>
            <a:endParaRPr lang="en-US" sz="2400" dirty="0"/>
          </a:p>
        </p:txBody>
      </p:sp>
      <p:sp>
        <p:nvSpPr>
          <p:cNvPr id="4" name="TextBox 3"/>
          <p:cNvSpPr txBox="1"/>
          <p:nvPr/>
        </p:nvSpPr>
        <p:spPr>
          <a:xfrm>
            <a:off x="2133601" y="5907122"/>
            <a:ext cx="5909951" cy="461665"/>
          </a:xfrm>
          <a:prstGeom prst="rect">
            <a:avLst/>
          </a:prstGeom>
          <a:noFill/>
          <a:ln w="28575">
            <a:solidFill>
              <a:schemeClr val="tx1"/>
            </a:solidFill>
          </a:ln>
        </p:spPr>
        <p:txBody>
          <a:bodyPr wrap="none" rtlCol="0">
            <a:spAutoFit/>
          </a:bodyPr>
          <a:lstStyle/>
          <a:p>
            <a:pPr algn="ctr"/>
            <a:r>
              <a:rPr lang="en-US" sz="2400" b="1" dirty="0" smtClean="0">
                <a:solidFill>
                  <a:srgbClr val="7030A0"/>
                </a:solidFill>
              </a:rPr>
              <a:t>Selected Attention vs Divided Attention</a:t>
            </a:r>
            <a:endParaRPr lang="en-US" sz="2400" b="1" dirty="0">
              <a:solidFill>
                <a:srgbClr val="7030A0"/>
              </a:solidFill>
            </a:endParaRPr>
          </a:p>
        </p:txBody>
      </p:sp>
      <p:pic>
        <p:nvPicPr>
          <p:cNvPr id="8193" name="Picture 1" descr="Auditory Memory: In one ear and out of the o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04800"/>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Tree>
    <p:extLst>
      <p:ext uri="{BB962C8B-B14F-4D97-AF65-F5344CB8AC3E}">
        <p14:creationId xmlns:p14="http://schemas.microsoft.com/office/powerpoint/2010/main" val="6321740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18600000" scaled="0"/>
        </a:grad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This is a test</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3724" y="2633663"/>
            <a:ext cx="3648075" cy="201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819400" y="5935304"/>
            <a:ext cx="6705600"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University of Chicago Video :   </a:t>
            </a:r>
            <a:r>
              <a:rPr kumimoji="0" lang="en-US" sz="1800" b="0" i="0" u="none" strike="noStrike" kern="0" cap="none" spc="0" normalizeH="0" baseline="0" noProof="0" dirty="0" smtClean="0">
                <a:ln>
                  <a:noFill/>
                </a:ln>
                <a:solidFill>
                  <a:prstClr val="black"/>
                </a:solidFill>
                <a:effectLst/>
                <a:uLnTx/>
                <a:uFillTx/>
                <a:hlinkClick r:id="rId3"/>
              </a:rPr>
              <a:t>https://www.youtube.com/watch?v=IGQmdoK_ZfY</a:t>
            </a: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5174016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6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743200" y="381000"/>
            <a:ext cx="6400800" cy="2286000"/>
          </a:xfrm>
        </p:spPr>
        <p:txBody>
          <a:bodyPr>
            <a:normAutofit/>
          </a:bodyPr>
          <a:lstStyle/>
          <a:p>
            <a:r>
              <a:rPr lang="en-US" sz="3200" dirty="0" smtClean="0"/>
              <a:t>Identity &amp;</a:t>
            </a:r>
            <a:r>
              <a:rPr lang="en-US" dirty="0" smtClean="0"/>
              <a:t/>
            </a:r>
            <a:br>
              <a:rPr lang="en-US" dirty="0" smtClean="0"/>
            </a:br>
            <a:r>
              <a:rPr lang="en-US" dirty="0" smtClean="0"/>
              <a:t>Shifting </a:t>
            </a:r>
            <a:r>
              <a:rPr lang="en-US" dirty="0"/>
              <a:t>identity</a:t>
            </a:r>
            <a:br>
              <a:rPr lang="en-US" dirty="0"/>
            </a:br>
            <a:endParaRPr lang="en-US" dirty="0"/>
          </a:p>
        </p:txBody>
      </p:sp>
      <p:sp>
        <p:nvSpPr>
          <p:cNvPr id="2" name="Rectangle 1"/>
          <p:cNvSpPr/>
          <p:nvPr/>
        </p:nvSpPr>
        <p:spPr>
          <a:xfrm>
            <a:off x="3124200" y="5492362"/>
            <a:ext cx="4155689" cy="646331"/>
          </a:xfrm>
          <a:prstGeom prst="rect">
            <a:avLst/>
          </a:prstGeom>
        </p:spPr>
        <p:txBody>
          <a:bodyPr wrap="none">
            <a:spAutoFit/>
          </a:bodyPr>
          <a:lstStyle/>
          <a:p>
            <a:r>
              <a:rPr lang="en-US" dirty="0"/>
              <a:t>CRITICAL THINKING QUESTION</a:t>
            </a:r>
            <a:r>
              <a:rPr lang="en-US" dirty="0" smtClean="0"/>
              <a:t>:</a:t>
            </a:r>
          </a:p>
          <a:p>
            <a:r>
              <a:rPr lang="en-US" dirty="0" smtClean="0"/>
              <a:t>How does attention play a role in identity?</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632364"/>
            <a:ext cx="3962400" cy="264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72384"/>
            <a:ext cx="3475338"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15867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18600000" scaled="0"/>
        </a:grad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438400" y="1066800"/>
            <a:ext cx="7086600" cy="1509712"/>
          </a:xfrm>
        </p:spPr>
        <p:txBody>
          <a:bodyPr>
            <a:normAutofit/>
          </a:bodyPr>
          <a:lstStyle/>
          <a:p>
            <a:r>
              <a:rPr lang="en-US" sz="2400" b="1" dirty="0" smtClean="0">
                <a:solidFill>
                  <a:schemeClr val="accent5">
                    <a:lumMod val="75000"/>
                  </a:schemeClr>
                </a:solidFill>
              </a:rPr>
              <a:t>CRITICAL THINKING QUESTION:</a:t>
            </a:r>
          </a:p>
          <a:p>
            <a:endParaRPr lang="en-US" sz="2400" b="1" dirty="0">
              <a:solidFill>
                <a:schemeClr val="accent5">
                  <a:lumMod val="75000"/>
                </a:schemeClr>
              </a:solidFill>
            </a:endParaRPr>
          </a:p>
          <a:p>
            <a:r>
              <a:rPr lang="en-US" sz="2400" b="1" dirty="0" smtClean="0">
                <a:solidFill>
                  <a:schemeClr val="accent5">
                    <a:lumMod val="75000"/>
                  </a:schemeClr>
                </a:solidFill>
              </a:rPr>
              <a:t>Is there a connection between</a:t>
            </a:r>
          </a:p>
          <a:p>
            <a:r>
              <a:rPr lang="en-US" sz="2400" b="1" dirty="0" smtClean="0">
                <a:solidFill>
                  <a:schemeClr val="accent5">
                    <a:lumMod val="75000"/>
                  </a:schemeClr>
                </a:solidFill>
              </a:rPr>
              <a:t>Attention &amp; Identity?</a:t>
            </a:r>
            <a:endParaRPr lang="en-US" sz="2400" b="1" dirty="0">
              <a:solidFill>
                <a:schemeClr val="accent5">
                  <a:lumMod val="75000"/>
                </a:schemeClr>
              </a:solidFill>
            </a:endParaRPr>
          </a:p>
        </p:txBody>
      </p:sp>
    </p:spTree>
    <p:extLst>
      <p:ext uri="{BB962C8B-B14F-4D97-AF65-F5344CB8AC3E}">
        <p14:creationId xmlns:p14="http://schemas.microsoft.com/office/powerpoint/2010/main" val="2367711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r>
              <a:rPr lang="en-US" sz="4000" dirty="0" smtClean="0"/>
              <a:t>NEURONS: The Location of Memory</a:t>
            </a:r>
            <a:r>
              <a:rPr lang="en-US" dirty="0"/>
              <a:t/>
            </a:r>
            <a:br>
              <a:rPr lang="en-US" dirty="0"/>
            </a:b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679" b="3970"/>
          <a:stretch/>
        </p:blipFill>
        <p:spPr bwMode="auto">
          <a:xfrm>
            <a:off x="619125" y="1031358"/>
            <a:ext cx="3733800" cy="1860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655434"/>
            <a:ext cx="4153223" cy="2290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16423" y="1166529"/>
            <a:ext cx="4476589" cy="2169825"/>
          </a:xfrm>
          <a:prstGeom prst="rect">
            <a:avLst/>
          </a:prstGeom>
          <a:noFill/>
        </p:spPr>
        <p:txBody>
          <a:bodyPr wrap="square" rtlCol="0">
            <a:spAutoFit/>
          </a:bodyPr>
          <a:lstStyle/>
          <a:p>
            <a:pPr marL="342900" indent="-342900">
              <a:lnSpc>
                <a:spcPct val="150000"/>
              </a:lnSpc>
              <a:buFont typeface="+mj-lt"/>
              <a:buAutoNum type="arabicPeriod"/>
            </a:pPr>
            <a:r>
              <a:rPr lang="en-US" u="sng" dirty="0">
                <a:solidFill>
                  <a:srgbClr val="ACCBF9">
                    <a:lumMod val="50000"/>
                  </a:srgbClr>
                </a:solidFill>
              </a:rPr>
              <a:t>Memories  are Physical:  </a:t>
            </a:r>
            <a:r>
              <a:rPr lang="en-US" dirty="0">
                <a:solidFill>
                  <a:srgbClr val="ACCBF9">
                    <a:lumMod val="50000"/>
                  </a:srgbClr>
                </a:solidFill>
              </a:rPr>
              <a:t>Not conceptual</a:t>
            </a:r>
          </a:p>
          <a:p>
            <a:pPr marL="342900" indent="-342900">
              <a:lnSpc>
                <a:spcPct val="150000"/>
              </a:lnSpc>
              <a:buFont typeface="+mj-lt"/>
              <a:buAutoNum type="arabicPeriod"/>
            </a:pPr>
            <a:r>
              <a:rPr lang="en-US" dirty="0">
                <a:solidFill>
                  <a:srgbClr val="ACCBF9">
                    <a:lumMod val="50000"/>
                  </a:srgbClr>
                </a:solidFill>
              </a:rPr>
              <a:t>A memory (engrams) can’t be erased </a:t>
            </a:r>
          </a:p>
          <a:p>
            <a:pPr marL="342900" indent="-342900">
              <a:lnSpc>
                <a:spcPct val="150000"/>
              </a:lnSpc>
              <a:buFont typeface="+mj-lt"/>
              <a:buAutoNum type="arabicPeriod"/>
            </a:pPr>
            <a:r>
              <a:rPr lang="en-US" dirty="0">
                <a:solidFill>
                  <a:srgbClr val="ACCBF9">
                    <a:lumMod val="50000"/>
                  </a:srgbClr>
                </a:solidFill>
              </a:rPr>
              <a:t>A gene controls the formation of memories </a:t>
            </a:r>
          </a:p>
          <a:p>
            <a:pPr marL="342900" indent="-342900">
              <a:lnSpc>
                <a:spcPct val="150000"/>
              </a:lnSpc>
              <a:buFont typeface="+mj-lt"/>
              <a:buAutoNum type="arabicPeriod"/>
            </a:pPr>
            <a:r>
              <a:rPr lang="en-US" dirty="0">
                <a:solidFill>
                  <a:srgbClr val="ACCBF9">
                    <a:lumMod val="50000"/>
                  </a:srgbClr>
                </a:solidFill>
              </a:rPr>
              <a:t>MIT named </a:t>
            </a:r>
            <a:r>
              <a:rPr lang="en-US" dirty="0" smtClean="0">
                <a:solidFill>
                  <a:srgbClr val="ACCBF9">
                    <a:lumMod val="50000"/>
                  </a:srgbClr>
                </a:solidFill>
              </a:rPr>
              <a:t>the gene </a:t>
            </a:r>
            <a:r>
              <a:rPr lang="en-US" dirty="0">
                <a:solidFill>
                  <a:srgbClr val="ACCBF9">
                    <a:lumMod val="50000"/>
                  </a:srgbClr>
                </a:solidFill>
              </a:rPr>
              <a:t>Npas4</a:t>
            </a:r>
          </a:p>
        </p:txBody>
      </p:sp>
      <p:sp>
        <p:nvSpPr>
          <p:cNvPr id="4" name="TextBox 3"/>
          <p:cNvSpPr txBox="1"/>
          <p:nvPr/>
        </p:nvSpPr>
        <p:spPr>
          <a:xfrm>
            <a:off x="768202" y="2945063"/>
            <a:ext cx="4680096" cy="830997"/>
          </a:xfrm>
          <a:prstGeom prst="rect">
            <a:avLst/>
          </a:prstGeom>
          <a:noFill/>
        </p:spPr>
        <p:txBody>
          <a:bodyPr wrap="square" rtlCol="0">
            <a:spAutoFit/>
          </a:bodyPr>
          <a:lstStyle/>
          <a:p>
            <a:r>
              <a:rPr lang="en-US" sz="1600" dirty="0">
                <a:solidFill>
                  <a:prstClr val="black"/>
                </a:solidFill>
              </a:rPr>
              <a:t>     Neurons in the Hippocampus</a:t>
            </a:r>
          </a:p>
          <a:p>
            <a:r>
              <a:rPr lang="en-US" sz="1600" dirty="0">
                <a:solidFill>
                  <a:prstClr val="black"/>
                </a:solidFill>
              </a:rPr>
              <a:t>     Using </a:t>
            </a:r>
            <a:r>
              <a:rPr lang="en-US" sz="1600" dirty="0" err="1" smtClean="0">
                <a:solidFill>
                  <a:prstClr val="black"/>
                </a:solidFill>
              </a:rPr>
              <a:t>Optogenetics</a:t>
            </a:r>
            <a:r>
              <a:rPr lang="en-US" sz="1600" dirty="0" smtClean="0">
                <a:solidFill>
                  <a:prstClr val="black"/>
                </a:solidFill>
              </a:rPr>
              <a:t> </a:t>
            </a:r>
          </a:p>
          <a:p>
            <a:r>
              <a:rPr lang="en-US" sz="1600" dirty="0">
                <a:solidFill>
                  <a:prstClr val="black"/>
                </a:solidFill>
              </a:rPr>
              <a:t> </a:t>
            </a:r>
            <a:r>
              <a:rPr lang="en-US" sz="1600" dirty="0" smtClean="0">
                <a:solidFill>
                  <a:prstClr val="black"/>
                </a:solidFill>
              </a:rPr>
              <a:t>    (light is used to control neurons)</a:t>
            </a:r>
            <a:endParaRPr lang="en-US" sz="1600" dirty="0">
              <a:solidFill>
                <a:prstClr val="black"/>
              </a:solidFill>
            </a:endParaRPr>
          </a:p>
        </p:txBody>
      </p:sp>
      <p:sp>
        <p:nvSpPr>
          <p:cNvPr id="5" name="Rectangle 4"/>
          <p:cNvSpPr/>
          <p:nvPr/>
        </p:nvSpPr>
        <p:spPr>
          <a:xfrm>
            <a:off x="1219200" y="4339150"/>
            <a:ext cx="2533650" cy="923330"/>
          </a:xfrm>
          <a:prstGeom prst="rect">
            <a:avLst/>
          </a:prstGeom>
        </p:spPr>
        <p:txBody>
          <a:bodyPr wrap="square">
            <a:spAutoFit/>
          </a:bodyPr>
          <a:lstStyle/>
          <a:p>
            <a:pPr>
              <a:lnSpc>
                <a:spcPct val="150000"/>
              </a:lnSpc>
            </a:pPr>
            <a:r>
              <a:rPr lang="en-US" dirty="0">
                <a:solidFill>
                  <a:srgbClr val="ACCBF9">
                    <a:lumMod val="50000"/>
                  </a:srgbClr>
                </a:solidFill>
              </a:rPr>
              <a:t>Without the gene, we cannot form memories</a:t>
            </a:r>
          </a:p>
        </p:txBody>
      </p:sp>
      <p:sp>
        <p:nvSpPr>
          <p:cNvPr id="6" name="TextBox 5"/>
          <p:cNvSpPr txBox="1"/>
          <p:nvPr/>
        </p:nvSpPr>
        <p:spPr>
          <a:xfrm>
            <a:off x="1066802" y="6255381"/>
            <a:ext cx="7988595" cy="338554"/>
          </a:xfrm>
          <a:prstGeom prst="rect">
            <a:avLst/>
          </a:prstGeom>
          <a:noFill/>
        </p:spPr>
        <p:txBody>
          <a:bodyPr wrap="square" rtlCol="0">
            <a:spAutoFit/>
          </a:bodyPr>
          <a:lstStyle/>
          <a:p>
            <a:r>
              <a:rPr lang="en-US" sz="1600" dirty="0">
                <a:solidFill>
                  <a:prstClr val="black">
                    <a:lumMod val="95000"/>
                    <a:lumOff val="5000"/>
                  </a:prstClr>
                </a:solidFill>
              </a:rPr>
              <a:t>Center for Neural Circuit Genetics at the  </a:t>
            </a:r>
            <a:r>
              <a:rPr lang="en-US" sz="1600" dirty="0" err="1">
                <a:solidFill>
                  <a:prstClr val="black">
                    <a:lumMod val="95000"/>
                    <a:lumOff val="5000"/>
                  </a:prstClr>
                </a:solidFill>
              </a:rPr>
              <a:t>Picower</a:t>
            </a:r>
            <a:r>
              <a:rPr lang="en-US" sz="1600" dirty="0">
                <a:solidFill>
                  <a:prstClr val="black">
                    <a:lumMod val="95000"/>
                    <a:lumOff val="5000"/>
                  </a:prstClr>
                </a:solidFill>
              </a:rPr>
              <a:t> Institute for Learning and Memory at MIT</a:t>
            </a:r>
          </a:p>
        </p:txBody>
      </p:sp>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6316" r="27336"/>
          <a:stretch/>
        </p:blipFill>
        <p:spPr bwMode="auto">
          <a:xfrm>
            <a:off x="7631420" y="2535638"/>
            <a:ext cx="1512580" cy="180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2712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498080" cy="868362"/>
          </a:xfrm>
        </p:spPr>
        <p:txBody>
          <a:bodyPr>
            <a:normAutofit fontScale="90000"/>
          </a:bodyPr>
          <a:lstStyle/>
          <a:p>
            <a:r>
              <a:rPr lang="en-US" dirty="0" smtClean="0">
                <a:solidFill>
                  <a:srgbClr val="002060"/>
                </a:solidFill>
              </a:rPr>
              <a:t>Memory</a:t>
            </a:r>
            <a:br>
              <a:rPr lang="en-US"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1143000" y="914400"/>
            <a:ext cx="7848600" cy="5638800"/>
          </a:xfrm>
        </p:spPr>
        <p:txBody>
          <a:bodyPr>
            <a:normAutofit/>
          </a:bodyPr>
          <a:lstStyle/>
          <a:p>
            <a:pPr>
              <a:buNone/>
            </a:pPr>
            <a:r>
              <a:rPr lang="en-US" sz="2400" b="1" dirty="0" smtClean="0"/>
              <a:t>3 systems:</a:t>
            </a:r>
            <a:endParaRPr lang="en-US" sz="2000" b="1" dirty="0" smtClean="0"/>
          </a:p>
          <a:p>
            <a:pPr lvl="4"/>
            <a:r>
              <a:rPr lang="en-US" dirty="0" smtClean="0">
                <a:solidFill>
                  <a:srgbClr val="0070C0"/>
                </a:solidFill>
              </a:rPr>
              <a:t>Short term-     </a:t>
            </a:r>
            <a:r>
              <a:rPr lang="en-US" b="1" dirty="0" smtClean="0"/>
              <a:t>active </a:t>
            </a:r>
            <a:r>
              <a:rPr lang="en-US" dirty="0" smtClean="0"/>
              <a:t>memory </a:t>
            </a:r>
          </a:p>
          <a:p>
            <a:pPr lvl="8">
              <a:buNone/>
            </a:pPr>
            <a:r>
              <a:rPr lang="en-US" dirty="0" smtClean="0"/>
              <a:t>             7 things </a:t>
            </a:r>
          </a:p>
          <a:p>
            <a:pPr lvl="8">
              <a:buNone/>
            </a:pPr>
            <a:r>
              <a:rPr lang="en-US" dirty="0" smtClean="0"/>
              <a:t>		  7 seconds – 30 seconds</a:t>
            </a:r>
          </a:p>
          <a:p>
            <a:pPr lvl="8">
              <a:buNone/>
            </a:pPr>
            <a:r>
              <a:rPr lang="en-US" dirty="0" smtClean="0"/>
              <a:t>	</a:t>
            </a:r>
          </a:p>
          <a:p>
            <a:pPr lvl="4"/>
            <a:r>
              <a:rPr lang="en-US" dirty="0" smtClean="0">
                <a:solidFill>
                  <a:srgbClr val="0070C0"/>
                </a:solidFill>
              </a:rPr>
              <a:t>Sensory-	  </a:t>
            </a:r>
            <a:r>
              <a:rPr lang="en-US" dirty="0" smtClean="0"/>
              <a:t>from senses and experiences</a:t>
            </a:r>
          </a:p>
          <a:p>
            <a:pPr marL="1115568" lvl="4" indent="0">
              <a:buNone/>
            </a:pPr>
            <a:endParaRPr lang="en-US" dirty="0" smtClean="0">
              <a:solidFill>
                <a:srgbClr val="0070C0"/>
              </a:solidFill>
            </a:endParaRPr>
          </a:p>
          <a:p>
            <a:pPr lvl="4"/>
            <a:r>
              <a:rPr lang="en-US" dirty="0" smtClean="0">
                <a:solidFill>
                  <a:srgbClr val="0070C0"/>
                </a:solidFill>
              </a:rPr>
              <a:t>Long term-       </a:t>
            </a:r>
            <a:r>
              <a:rPr lang="en-US" dirty="0" smtClean="0"/>
              <a:t>is stored memory</a:t>
            </a:r>
          </a:p>
          <a:p>
            <a:pPr marL="1947672" lvl="8" indent="0">
              <a:buNone/>
            </a:pPr>
            <a:r>
              <a:rPr lang="en-US" dirty="0"/>
              <a:t>	</a:t>
            </a:r>
            <a:r>
              <a:rPr lang="en-US" dirty="0" smtClean="0"/>
              <a:t>   About 86 billion neurons in a brain</a:t>
            </a:r>
          </a:p>
          <a:p>
            <a:pPr marL="1115568" lvl="4" indent="0">
              <a:buNone/>
            </a:pPr>
            <a:endParaRPr lang="en-US" dirty="0" smtClean="0">
              <a:solidFill>
                <a:srgbClr val="0070C0"/>
              </a:solidFill>
            </a:endParaRPr>
          </a:p>
          <a:p>
            <a:pPr lvl="5"/>
            <a:r>
              <a:rPr lang="en-US" dirty="0" smtClean="0">
                <a:solidFill>
                  <a:srgbClr val="0070C0"/>
                </a:solidFill>
              </a:rPr>
              <a:t>Explicit    (declarative) Conscious</a:t>
            </a:r>
          </a:p>
          <a:p>
            <a:pPr lvl="5"/>
            <a:r>
              <a:rPr lang="en-US" dirty="0" smtClean="0">
                <a:solidFill>
                  <a:srgbClr val="0070C0"/>
                </a:solidFill>
              </a:rPr>
              <a:t>Implicit    (procedural) Subconscious</a:t>
            </a:r>
          </a:p>
          <a:p>
            <a:pPr marL="1325880" lvl="5" indent="0">
              <a:buNone/>
            </a:pPr>
            <a:endParaRPr lang="en-US" sz="2400" dirty="0" smtClean="0">
              <a:solidFill>
                <a:srgbClr val="0070C0"/>
              </a:solidFill>
            </a:endParaRPr>
          </a:p>
          <a:p>
            <a:pPr marL="1325880" lvl="5" indent="0">
              <a:buNone/>
            </a:pPr>
            <a:endParaRPr lang="en-US" sz="2400" dirty="0" smtClean="0">
              <a:solidFill>
                <a:srgbClr val="0070C0"/>
              </a:solidFill>
            </a:endParaRPr>
          </a:p>
          <a:p>
            <a:pPr>
              <a:buNone/>
            </a:pPr>
            <a:endParaRPr lang="en-US" sz="2000" dirty="0" smtClean="0"/>
          </a:p>
          <a:p>
            <a:pPr>
              <a:buNone/>
            </a:pPr>
            <a:endParaRPr lang="en-US" sz="2000" dirty="0" smtClean="0"/>
          </a:p>
          <a:p>
            <a:pPr>
              <a:buNone/>
            </a:pPr>
            <a:endParaRPr lang="en-US" sz="2000" dirty="0"/>
          </a:p>
        </p:txBody>
      </p:sp>
      <p:pic>
        <p:nvPicPr>
          <p:cNvPr id="8" name="Content Placeholder 3" descr="finding nemo.jpeg"/>
          <p:cNvPicPr>
            <a:picLocks noChangeAspect="1"/>
          </p:cNvPicPr>
          <p:nvPr/>
        </p:nvPicPr>
        <p:blipFill>
          <a:blip r:embed="rId2" cstate="print"/>
          <a:stretch>
            <a:fillRect/>
          </a:stretch>
        </p:blipFill>
        <p:spPr>
          <a:xfrm>
            <a:off x="6858000" y="1143000"/>
            <a:ext cx="1973580" cy="1478280"/>
          </a:xfrm>
          <a:prstGeom prst="rect">
            <a:avLst/>
          </a:prstGeom>
        </p:spPr>
      </p:pic>
    </p:spTree>
    <p:extLst>
      <p:ext uri="{BB962C8B-B14F-4D97-AF65-F5344CB8AC3E}">
        <p14:creationId xmlns:p14="http://schemas.microsoft.com/office/powerpoint/2010/main" val="2586790487"/>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564880" cy="868362"/>
          </a:xfrm>
        </p:spPr>
        <p:txBody>
          <a:bodyPr>
            <a:normAutofit fontScale="90000"/>
          </a:bodyPr>
          <a:lstStyle/>
          <a:p>
            <a:r>
              <a:rPr lang="en-US" dirty="0" smtClean="0"/>
              <a:t>	Memory</a:t>
            </a:r>
            <a:r>
              <a:rPr lang="en-US" dirty="0" smtClean="0">
                <a:solidFill>
                  <a:srgbClr val="002060"/>
                </a:solidFill>
              </a:rPr>
              <a:t/>
            </a:r>
            <a:br>
              <a:rPr lang="en-US" dirty="0" smtClean="0">
                <a:solidFill>
                  <a:srgbClr val="002060"/>
                </a:solidFill>
              </a:rPr>
            </a:br>
            <a:endParaRPr lang="en-US" dirty="0">
              <a:solidFill>
                <a:srgbClr val="002060"/>
              </a:solidFill>
            </a:endParaRPr>
          </a:p>
        </p:txBody>
      </p:sp>
      <p:sp>
        <p:nvSpPr>
          <p:cNvPr id="3" name="Content Placeholder 2"/>
          <p:cNvSpPr>
            <a:spLocks noGrp="1"/>
          </p:cNvSpPr>
          <p:nvPr>
            <p:ph idx="1"/>
          </p:nvPr>
        </p:nvSpPr>
        <p:spPr>
          <a:xfrm>
            <a:off x="1143000" y="1219200"/>
            <a:ext cx="8001000" cy="5334000"/>
          </a:xfrm>
        </p:spPr>
        <p:txBody>
          <a:bodyPr>
            <a:normAutofit/>
          </a:bodyPr>
          <a:lstStyle/>
          <a:p>
            <a:pPr>
              <a:buNone/>
            </a:pPr>
            <a:r>
              <a:rPr lang="en-US" sz="2400" b="1" dirty="0" smtClean="0"/>
              <a:t>Working Memory </a:t>
            </a:r>
          </a:p>
          <a:p>
            <a:pPr>
              <a:buNone/>
            </a:pPr>
            <a:r>
              <a:rPr lang="en-US" sz="2400" b="1" dirty="0" smtClean="0"/>
              <a:t>Central </a:t>
            </a:r>
            <a:r>
              <a:rPr lang="en-US" sz="2400" b="1" dirty="0"/>
              <a:t>Executive, Prefrontal lateral cortex (PFC)</a:t>
            </a:r>
          </a:p>
          <a:p>
            <a:pPr>
              <a:buNone/>
            </a:pPr>
            <a:endParaRPr lang="en-US" sz="2400" b="1" dirty="0" smtClean="0"/>
          </a:p>
          <a:p>
            <a:pPr marL="368046" lvl="4" indent="-285750">
              <a:spcBef>
                <a:spcPts val="600"/>
              </a:spcBef>
              <a:buClr>
                <a:schemeClr val="accent1"/>
              </a:buClr>
              <a:buSzPct val="80000"/>
              <a:buFont typeface="Wingdings" panose="05000000000000000000" pitchFamily="2" charset="2"/>
              <a:buChar char="ü"/>
            </a:pPr>
            <a:r>
              <a:rPr lang="en-US" sz="1800" dirty="0" smtClean="0">
                <a:solidFill>
                  <a:srgbClr val="0070C0"/>
                </a:solidFill>
              </a:rPr>
              <a:t>WM includes Short Term </a:t>
            </a:r>
            <a:r>
              <a:rPr lang="en-US" sz="1800" dirty="0">
                <a:solidFill>
                  <a:srgbClr val="0070C0"/>
                </a:solidFill>
              </a:rPr>
              <a:t>Memory</a:t>
            </a:r>
          </a:p>
          <a:p>
            <a:pPr marL="368046" lvl="4" indent="-285750">
              <a:spcBef>
                <a:spcPts val="600"/>
              </a:spcBef>
              <a:buClr>
                <a:schemeClr val="accent1"/>
              </a:buClr>
              <a:buSzPct val="80000"/>
              <a:buFont typeface="Wingdings" panose="05000000000000000000" pitchFamily="2" charset="2"/>
              <a:buChar char="Ø"/>
            </a:pPr>
            <a:r>
              <a:rPr lang="en-US" sz="1800" dirty="0" smtClean="0">
                <a:solidFill>
                  <a:srgbClr val="0070C0"/>
                </a:solidFill>
              </a:rPr>
              <a:t>But not all memory goes </a:t>
            </a:r>
          </a:p>
          <a:p>
            <a:pPr marL="365760" lvl="4" indent="-283464">
              <a:spcBef>
                <a:spcPts val="600"/>
              </a:spcBef>
              <a:buClr>
                <a:schemeClr val="accent1"/>
              </a:buClr>
              <a:buSzPct val="80000"/>
              <a:buNone/>
            </a:pPr>
            <a:r>
              <a:rPr lang="en-US" sz="1800" dirty="0" smtClean="0">
                <a:solidFill>
                  <a:srgbClr val="0070C0"/>
                </a:solidFill>
              </a:rPr>
              <a:t>          to long </a:t>
            </a:r>
            <a:r>
              <a:rPr lang="en-US" sz="1800" dirty="0">
                <a:solidFill>
                  <a:srgbClr val="0070C0"/>
                </a:solidFill>
              </a:rPr>
              <a:t>term Memory</a:t>
            </a:r>
          </a:p>
          <a:p>
            <a:pPr>
              <a:buNone/>
            </a:pPr>
            <a:endParaRPr lang="en-US" sz="1800" b="1" dirty="0" smtClean="0"/>
          </a:p>
          <a:p>
            <a:pPr>
              <a:buNone/>
            </a:pPr>
            <a:endParaRPr lang="en-US" sz="2400" b="1" dirty="0" smtClean="0"/>
          </a:p>
          <a:p>
            <a:pPr>
              <a:buNone/>
            </a:pPr>
            <a:endParaRPr lang="en-US" sz="2400" b="1" dirty="0" smtClean="0"/>
          </a:p>
          <a:p>
            <a:pPr>
              <a:buNone/>
            </a:pPr>
            <a:endParaRPr lang="en-US" sz="2400" b="1" dirty="0" smtClean="0"/>
          </a:p>
          <a:p>
            <a:r>
              <a:rPr lang="en-US" sz="2000" dirty="0" smtClean="0"/>
              <a:t>Some memories are never in dreams- can you guess why??</a:t>
            </a:r>
          </a:p>
          <a:p>
            <a:pPr>
              <a:buNone/>
            </a:pPr>
            <a:endParaRPr lang="en-US" sz="2000" dirty="0" smtClean="0"/>
          </a:p>
          <a:p>
            <a:pPr>
              <a:buNone/>
            </a:pPr>
            <a:endParaRPr lang="en-US" sz="2000" dirty="0" smtClean="0"/>
          </a:p>
        </p:txBody>
      </p:sp>
      <p:pic>
        <p:nvPicPr>
          <p:cNvPr id="5" name="Picture 4" descr="working memory.jpeg"/>
          <p:cNvPicPr>
            <a:picLocks noChangeAspect="1"/>
          </p:cNvPicPr>
          <p:nvPr/>
        </p:nvPicPr>
        <p:blipFill>
          <a:blip r:embed="rId2" cstate="print"/>
          <a:stretch>
            <a:fillRect/>
          </a:stretch>
        </p:blipFill>
        <p:spPr>
          <a:xfrm>
            <a:off x="4953000" y="2286000"/>
            <a:ext cx="3631046" cy="2819400"/>
          </a:xfrm>
          <a:prstGeom prst="rect">
            <a:avLst/>
          </a:prstGeom>
        </p:spPr>
      </p:pic>
    </p:spTree>
    <p:extLst>
      <p:ext uri="{BB962C8B-B14F-4D97-AF65-F5344CB8AC3E}">
        <p14:creationId xmlns:p14="http://schemas.microsoft.com/office/powerpoint/2010/main" val="38446738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6000">
              <a:srgbClr val="A603AB"/>
            </a:gs>
            <a:gs pos="24000">
              <a:srgbClr val="0819FB"/>
            </a:gs>
            <a:gs pos="42000">
              <a:srgbClr val="1A8D48"/>
            </a:gs>
            <a:gs pos="60000">
              <a:srgbClr val="FFFF00"/>
            </a:gs>
            <a:gs pos="69000">
              <a:srgbClr val="EE3F17"/>
            </a:gs>
            <a:gs pos="85000">
              <a:srgbClr val="E81766"/>
            </a:gs>
            <a:gs pos="98000">
              <a:srgbClr val="A603AB"/>
            </a:gs>
          </a:gsLst>
          <a:lin ang="4800000" scaled="0"/>
          <a:tileRect l="-100000" t="-10000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accent2">
                    <a:lumMod val="75000"/>
                  </a:schemeClr>
                </a:solidFill>
              </a:rPr>
              <a:t>MEMORY</a:t>
            </a:r>
            <a:endParaRPr lang="en-US" dirty="0">
              <a:solidFill>
                <a:schemeClr val="accent2">
                  <a:lumMod val="75000"/>
                </a:schemeClr>
              </a:solidFill>
            </a:endParaRPr>
          </a:p>
        </p:txBody>
      </p:sp>
      <p:sp>
        <p:nvSpPr>
          <p:cNvPr id="7" name="Content Placeholder 6"/>
          <p:cNvSpPr>
            <a:spLocks noGrp="1"/>
          </p:cNvSpPr>
          <p:nvPr>
            <p:ph idx="1"/>
          </p:nvPr>
        </p:nvSpPr>
        <p:spPr>
          <a:xfrm>
            <a:off x="1371600" y="1371600"/>
            <a:ext cx="7498080" cy="4800600"/>
          </a:xfrm>
        </p:spPr>
        <p:txBody>
          <a:bodyPr/>
          <a:lstStyle/>
          <a:p>
            <a:pPr marL="82296" indent="0">
              <a:buNone/>
            </a:pPr>
            <a:r>
              <a:rPr lang="en-US" sz="2800" b="1" dirty="0">
                <a:solidFill>
                  <a:schemeClr val="accent2">
                    <a:lumMod val="75000"/>
                  </a:schemeClr>
                </a:solidFill>
              </a:rPr>
              <a:t>Stages of memory</a:t>
            </a:r>
          </a:p>
          <a:p>
            <a:pPr>
              <a:spcBef>
                <a:spcPts val="0"/>
              </a:spcBef>
              <a:buFont typeface="Wingdings" panose="05000000000000000000" pitchFamily="2" charset="2"/>
              <a:buChar char="§"/>
            </a:pPr>
            <a:r>
              <a:rPr lang="en-US" sz="2000" dirty="0" smtClean="0"/>
              <a:t> Encoding</a:t>
            </a:r>
            <a:endParaRPr lang="en-US" sz="2000" dirty="0"/>
          </a:p>
          <a:p>
            <a:pPr>
              <a:spcBef>
                <a:spcPts val="0"/>
              </a:spcBef>
              <a:buFont typeface="Wingdings" panose="05000000000000000000" pitchFamily="2" charset="2"/>
              <a:buChar char="§"/>
            </a:pPr>
            <a:r>
              <a:rPr lang="en-US" sz="2000" dirty="0"/>
              <a:t> S</a:t>
            </a:r>
            <a:r>
              <a:rPr lang="en-US" sz="2000" dirty="0" smtClean="0"/>
              <a:t>torage</a:t>
            </a:r>
            <a:endParaRPr lang="en-US" sz="2000" dirty="0"/>
          </a:p>
          <a:p>
            <a:pPr>
              <a:spcBef>
                <a:spcPts val="0"/>
              </a:spcBef>
              <a:buFont typeface="Wingdings" panose="05000000000000000000" pitchFamily="2" charset="2"/>
              <a:buChar char="§"/>
            </a:pPr>
            <a:r>
              <a:rPr lang="en-US" sz="2000" dirty="0"/>
              <a:t> R</a:t>
            </a:r>
            <a:r>
              <a:rPr lang="en-US" sz="2000" dirty="0" smtClean="0"/>
              <a:t>etrieval</a:t>
            </a:r>
            <a:endParaRPr lang="en-US" sz="2000" dirty="0"/>
          </a:p>
          <a:p>
            <a:pPr marL="82296" indent="0">
              <a:buNone/>
            </a:pPr>
            <a:r>
              <a:rPr lang="en-US" sz="2400" b="1" dirty="0" smtClean="0">
                <a:solidFill>
                  <a:schemeClr val="accent2">
                    <a:lumMod val="75000"/>
                  </a:schemeClr>
                </a:solidFill>
              </a:rPr>
              <a:t>Kinds </a:t>
            </a:r>
            <a:r>
              <a:rPr lang="en-US" sz="2400" b="1" dirty="0">
                <a:solidFill>
                  <a:schemeClr val="accent2">
                    <a:lumMod val="75000"/>
                  </a:schemeClr>
                </a:solidFill>
              </a:rPr>
              <a:t>of Memory</a:t>
            </a:r>
          </a:p>
          <a:p>
            <a:pPr>
              <a:spcBef>
                <a:spcPts val="0"/>
              </a:spcBef>
              <a:buFont typeface="Wingdings" panose="05000000000000000000" pitchFamily="2" charset="2"/>
              <a:buChar char="§"/>
            </a:pPr>
            <a:r>
              <a:rPr lang="en-US" sz="2000" dirty="0"/>
              <a:t>   </a:t>
            </a:r>
            <a:r>
              <a:rPr lang="en-US" sz="2000" dirty="0" smtClean="0"/>
              <a:t>Short-term memory</a:t>
            </a:r>
            <a:endParaRPr lang="en-US" sz="2000" dirty="0"/>
          </a:p>
          <a:p>
            <a:pPr>
              <a:spcBef>
                <a:spcPts val="0"/>
              </a:spcBef>
              <a:buFont typeface="Wingdings" panose="05000000000000000000" pitchFamily="2" charset="2"/>
              <a:buChar char="§"/>
            </a:pPr>
            <a:r>
              <a:rPr lang="en-US" sz="2000" dirty="0"/>
              <a:t>   W</a:t>
            </a:r>
            <a:r>
              <a:rPr lang="en-US" sz="2000" dirty="0" smtClean="0"/>
              <a:t>orking memory	</a:t>
            </a:r>
            <a:endParaRPr lang="en-US" sz="2000" dirty="0"/>
          </a:p>
          <a:p>
            <a:pPr>
              <a:spcBef>
                <a:spcPts val="0"/>
              </a:spcBef>
              <a:buFont typeface="Wingdings" panose="05000000000000000000" pitchFamily="2" charset="2"/>
              <a:buChar char="§"/>
            </a:pPr>
            <a:r>
              <a:rPr lang="en-US" sz="2000" dirty="0"/>
              <a:t>   L</a:t>
            </a:r>
            <a:r>
              <a:rPr lang="en-US" sz="2000" dirty="0" smtClean="0"/>
              <a:t>ong-term memory  (Explicit and implicit)</a:t>
            </a:r>
          </a:p>
          <a:p>
            <a:pPr marL="82296" indent="0">
              <a:spcBef>
                <a:spcPts val="0"/>
              </a:spcBef>
              <a:buNone/>
            </a:pPr>
            <a:endParaRPr lang="en-US" sz="2000" dirty="0"/>
          </a:p>
          <a:p>
            <a:pPr marL="82296" indent="0">
              <a:buNone/>
            </a:pPr>
            <a:r>
              <a:rPr lang="en-US" sz="2400" b="1" dirty="0" smtClean="0">
                <a:solidFill>
                  <a:schemeClr val="accent2">
                    <a:lumMod val="75000"/>
                  </a:schemeClr>
                </a:solidFill>
              </a:rPr>
              <a:t>Systems </a:t>
            </a:r>
            <a:r>
              <a:rPr lang="en-US" sz="2400" b="1" dirty="0">
                <a:solidFill>
                  <a:schemeClr val="accent2">
                    <a:lumMod val="75000"/>
                  </a:schemeClr>
                </a:solidFill>
              </a:rPr>
              <a:t>for </a:t>
            </a:r>
            <a:r>
              <a:rPr lang="en-US" sz="2400" b="1" dirty="0" smtClean="0">
                <a:solidFill>
                  <a:schemeClr val="accent2">
                    <a:lumMod val="75000"/>
                  </a:schemeClr>
                </a:solidFill>
              </a:rPr>
              <a:t>Consolidation</a:t>
            </a:r>
          </a:p>
          <a:p>
            <a:pPr>
              <a:spcBef>
                <a:spcPts val="0"/>
              </a:spcBef>
              <a:buFont typeface="Wingdings" panose="05000000000000000000" pitchFamily="2" charset="2"/>
              <a:buChar char="§"/>
            </a:pPr>
            <a:r>
              <a:rPr lang="en-US" sz="2000" dirty="0"/>
              <a:t> </a:t>
            </a:r>
            <a:r>
              <a:rPr lang="en-US" sz="2000" dirty="0" smtClean="0"/>
              <a:t>Synaptic consolidation (within minutes)</a:t>
            </a:r>
          </a:p>
          <a:p>
            <a:pPr>
              <a:spcBef>
                <a:spcPts val="0"/>
              </a:spcBef>
              <a:buFont typeface="Wingdings" panose="05000000000000000000" pitchFamily="2" charset="2"/>
              <a:buChar char="§"/>
            </a:pPr>
            <a:r>
              <a:rPr lang="en-US" sz="2000" dirty="0" smtClean="0"/>
              <a:t> Systems consolidation  (while we’re sleeping)</a:t>
            </a:r>
          </a:p>
          <a:p>
            <a:pPr>
              <a:spcBef>
                <a:spcPts val="0"/>
              </a:spcBef>
              <a:buFont typeface="Wingdings" panose="05000000000000000000" pitchFamily="2" charset="2"/>
              <a:buChar char="§"/>
            </a:pPr>
            <a:r>
              <a:rPr lang="en-US" sz="2000" dirty="0"/>
              <a:t> </a:t>
            </a:r>
            <a:r>
              <a:rPr lang="en-US" sz="2000" dirty="0" smtClean="0"/>
              <a:t>Updating and Reconsolidation (weeks, even years later)</a:t>
            </a:r>
          </a:p>
          <a:p>
            <a:pPr>
              <a:buFont typeface="Wingdings" panose="05000000000000000000" pitchFamily="2" charset="2"/>
              <a:buChar char="§"/>
            </a:pPr>
            <a:endParaRPr lang="en-US" sz="2000" dirty="0" smtClean="0"/>
          </a:p>
          <a:p>
            <a:pPr marL="82296" indent="0">
              <a:buNone/>
            </a:pPr>
            <a:endParaRPr lang="en-US" sz="2000" dirty="0"/>
          </a:p>
          <a:p>
            <a:pPr marL="82296" indent="0">
              <a:buNone/>
            </a:pPr>
            <a:endParaRPr lang="en-US" sz="2400" b="1" dirty="0" smtClean="0">
              <a:solidFill>
                <a:schemeClr val="accent2">
                  <a:lumMod val="75000"/>
                </a:schemeClr>
              </a:solidFill>
            </a:endParaRPr>
          </a:p>
          <a:p>
            <a:pPr marL="82296" indent="0">
              <a:buNone/>
            </a:pPr>
            <a:endParaRPr lang="en-US" sz="2400" dirty="0" smtClean="0">
              <a:latin typeface="Arial Rounded MT Bold" panose="020F0704030504030204" pitchFamily="34" charset="0"/>
            </a:endParaRPr>
          </a:p>
          <a:p>
            <a:pPr marL="82296" indent="0">
              <a:buNone/>
            </a:pPr>
            <a:endParaRPr lang="en-US" sz="1800" dirty="0" smtClean="0">
              <a:latin typeface="Arial Rounded MT Bold" panose="020F0704030504030204" pitchFamily="34" charset="0"/>
            </a:endParaRPr>
          </a:p>
        </p:txBody>
      </p:sp>
    </p:spTree>
    <p:extLst>
      <p:ext uri="{BB962C8B-B14F-4D97-AF65-F5344CB8AC3E}">
        <p14:creationId xmlns:p14="http://schemas.microsoft.com/office/powerpoint/2010/main" val="11936741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26000">
              <a:srgbClr val="FF3399"/>
            </a:gs>
            <a:gs pos="5000">
              <a:srgbClr val="FF0000"/>
            </a:gs>
            <a:gs pos="43000">
              <a:srgbClr val="FFFF00"/>
            </a:gs>
            <a:gs pos="75000">
              <a:srgbClr val="01A78F"/>
            </a:gs>
            <a:gs pos="100000">
              <a:srgbClr val="3366FF"/>
            </a:gs>
          </a:gsLst>
          <a:lin ang="180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b="1" dirty="0">
                <a:solidFill>
                  <a:srgbClr val="242852">
                    <a:satMod val="130000"/>
                  </a:srgbClr>
                </a:solidFill>
              </a:rPr>
              <a:t>90 </a:t>
            </a:r>
            <a:r>
              <a:rPr lang="en-US" sz="2800" b="1" dirty="0" smtClean="0">
                <a:solidFill>
                  <a:srgbClr val="242852">
                    <a:satMod val="130000"/>
                  </a:srgbClr>
                </a:solidFill>
              </a:rPr>
              <a:t>Second </a:t>
            </a:r>
            <a:r>
              <a:rPr lang="en-US" sz="2800" b="1" dirty="0" smtClean="0"/>
              <a:t>Memory/25 words</a:t>
            </a:r>
            <a:endParaRPr lang="en-US" sz="2800" b="1" dirty="0"/>
          </a:p>
        </p:txBody>
      </p:sp>
      <p:sp>
        <p:nvSpPr>
          <p:cNvPr id="6" name="Content Placeholder 5"/>
          <p:cNvSpPr>
            <a:spLocks noGrp="1"/>
          </p:cNvSpPr>
          <p:nvPr>
            <p:ph idx="1"/>
          </p:nvPr>
        </p:nvSpPr>
        <p:spPr>
          <a:xfrm>
            <a:off x="1435608" y="1447800"/>
            <a:ext cx="7479792" cy="4953000"/>
          </a:xfrm>
        </p:spPr>
        <p:txBody>
          <a:bodyPr>
            <a:normAutofit/>
          </a:bodyPr>
          <a:lstStyle/>
          <a:p>
            <a:pPr>
              <a:buNone/>
            </a:pPr>
            <a:r>
              <a:rPr lang="en-US" sz="2000" dirty="0" smtClean="0"/>
              <a:t>Nine   Swap      Cell      Ring    </a:t>
            </a:r>
            <a:r>
              <a:rPr lang="en-US" sz="2000" dirty="0" smtClean="0"/>
              <a:t>Trust </a:t>
            </a:r>
            <a:endParaRPr lang="en-US" sz="2000" dirty="0" smtClean="0"/>
          </a:p>
          <a:p>
            <a:pPr>
              <a:buNone/>
            </a:pPr>
            <a:r>
              <a:rPr lang="en-US" sz="2000" dirty="0" smtClean="0"/>
              <a:t>Plugs    Lamp     Apple   Table    Sway </a:t>
            </a:r>
          </a:p>
          <a:p>
            <a:pPr>
              <a:buNone/>
            </a:pPr>
            <a:r>
              <a:rPr lang="en-US" sz="2000" dirty="0" smtClean="0"/>
              <a:t>Army   Bank      Fire      Hold    Worm </a:t>
            </a:r>
          </a:p>
          <a:p>
            <a:pPr>
              <a:buNone/>
            </a:pPr>
            <a:r>
              <a:rPr lang="en-US" sz="2000" dirty="0" smtClean="0"/>
              <a:t>Clock  Horse    Color   Baby    Sword </a:t>
            </a:r>
          </a:p>
          <a:p>
            <a:pPr>
              <a:buNone/>
            </a:pPr>
            <a:r>
              <a:rPr lang="en-US" sz="2000" dirty="0" smtClean="0"/>
              <a:t>Desk    Hold      Find     Bird     Rock</a:t>
            </a:r>
          </a:p>
          <a:p>
            <a:pPr>
              <a:buNone/>
            </a:pPr>
            <a:endParaRPr lang="en-US" sz="2000" dirty="0"/>
          </a:p>
        </p:txBody>
      </p:sp>
    </p:spTree>
    <p:extLst>
      <p:ext uri="{BB962C8B-B14F-4D97-AF65-F5344CB8AC3E}">
        <p14:creationId xmlns:p14="http://schemas.microsoft.com/office/powerpoint/2010/main" val="1364273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885" y="1828800"/>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a:xfrm>
            <a:off x="1143000" y="5236536"/>
            <a:ext cx="7848600" cy="1621464"/>
          </a:xfrm>
        </p:spPr>
        <p:txBody>
          <a:bodyPr>
            <a:normAutofit/>
          </a:bodyPr>
          <a:lstStyle/>
          <a:p>
            <a:pPr algn="l"/>
            <a:r>
              <a:rPr lang="en-US" sz="1600" dirty="0" smtClean="0"/>
              <a:t/>
            </a:r>
            <a:br>
              <a:rPr lang="en-US" sz="1600" dirty="0" smtClean="0"/>
            </a:br>
            <a:r>
              <a:rPr lang="en-US" sz="1600" dirty="0" smtClean="0"/>
              <a:t/>
            </a:r>
            <a:br>
              <a:rPr lang="en-US" sz="1600" dirty="0" smtClean="0"/>
            </a:br>
            <a:endParaRPr lang="en-US" sz="1600" dirty="0">
              <a:solidFill>
                <a:srgbClr val="002060"/>
              </a:solidFill>
            </a:endParaRPr>
          </a:p>
        </p:txBody>
      </p:sp>
      <p:sp>
        <p:nvSpPr>
          <p:cNvPr id="11" name="TextBox 10"/>
          <p:cNvSpPr txBox="1"/>
          <p:nvPr/>
        </p:nvSpPr>
        <p:spPr>
          <a:xfrm>
            <a:off x="1028700" y="384754"/>
            <a:ext cx="8305800" cy="769441"/>
          </a:xfrm>
          <a:prstGeom prst="rect">
            <a:avLst/>
          </a:prstGeom>
          <a:noFill/>
        </p:spPr>
        <p:txBody>
          <a:bodyPr wrap="square" rtlCol="0">
            <a:spAutoFit/>
          </a:bodyPr>
          <a:lstStyle/>
          <a:p>
            <a:pPr algn="ctr"/>
            <a:r>
              <a:rPr lang="en-US" sz="2400" b="1" dirty="0" smtClean="0">
                <a:solidFill>
                  <a:srgbClr val="0070C0"/>
                </a:solidFill>
              </a:rPr>
              <a:t>Gestalt </a:t>
            </a:r>
            <a:r>
              <a:rPr lang="en-US" sz="2400" b="1" dirty="0">
                <a:solidFill>
                  <a:srgbClr val="0070C0"/>
                </a:solidFill>
              </a:rPr>
              <a:t>Laws of Perceptual Organization</a:t>
            </a:r>
          </a:p>
          <a:p>
            <a:pPr algn="ctr"/>
            <a:r>
              <a:rPr lang="en-US" sz="2000" dirty="0" smtClean="0">
                <a:solidFill>
                  <a:prstClr val="black"/>
                </a:solidFill>
              </a:rPr>
              <a:t>Our </a:t>
            </a:r>
            <a:r>
              <a:rPr lang="en-US" sz="2000" dirty="0">
                <a:solidFill>
                  <a:prstClr val="black"/>
                </a:solidFill>
              </a:rPr>
              <a:t>brains </a:t>
            </a:r>
            <a:r>
              <a:rPr lang="en-US" sz="2000" dirty="0" smtClean="0">
                <a:solidFill>
                  <a:prstClr val="black"/>
                </a:solidFill>
              </a:rPr>
              <a:t>ignore </a:t>
            </a:r>
            <a:r>
              <a:rPr lang="en-US" sz="2000" dirty="0">
                <a:solidFill>
                  <a:prstClr val="black"/>
                </a:solidFill>
              </a:rPr>
              <a:t>contradictory information and </a:t>
            </a:r>
            <a:r>
              <a:rPr lang="en-US" sz="2000" dirty="0" smtClean="0">
                <a:solidFill>
                  <a:prstClr val="black"/>
                </a:solidFill>
              </a:rPr>
              <a:t>fill gaps in with </a:t>
            </a:r>
            <a:r>
              <a:rPr lang="en-US" sz="2000" dirty="0">
                <a:solidFill>
                  <a:prstClr val="black"/>
                </a:solidFill>
              </a:rPr>
              <a:t>information.</a:t>
            </a:r>
            <a:endParaRPr lang="en-US" sz="2000" b="1" dirty="0">
              <a:solidFill>
                <a:prstClr val="black"/>
              </a:solidFill>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225" y="1055915"/>
            <a:ext cx="2190750" cy="1989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399" y="4049486"/>
            <a:ext cx="231457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3686" y="1524000"/>
            <a:ext cx="207645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28700" y="6030720"/>
            <a:ext cx="8305800" cy="646331"/>
          </a:xfrm>
          <a:prstGeom prst="rect">
            <a:avLst/>
          </a:prstGeom>
          <a:noFill/>
        </p:spPr>
        <p:txBody>
          <a:bodyPr wrap="square" rtlCol="0">
            <a:spAutoFit/>
          </a:bodyPr>
          <a:lstStyle/>
          <a:p>
            <a:r>
              <a:rPr lang="en-US" b="1" dirty="0">
                <a:solidFill>
                  <a:srgbClr val="0070C0"/>
                </a:solidFill>
                <a:effectLst>
                  <a:outerShdw blurRad="50000" dist="30000" dir="5400000" algn="tl" rotWithShape="0">
                    <a:srgbClr val="000000">
                      <a:alpha val="30000"/>
                    </a:srgbClr>
                  </a:outerShdw>
                </a:effectLst>
              </a:rPr>
              <a:t>Confabulation: </a:t>
            </a:r>
            <a:r>
              <a:rPr lang="en-US" b="1" dirty="0" smtClean="0">
                <a:solidFill>
                  <a:srgbClr val="0070C0"/>
                </a:solidFill>
                <a:effectLst>
                  <a:outerShdw blurRad="50000" dist="30000" dir="5400000" algn="tl" rotWithShape="0">
                    <a:srgbClr val="000000">
                      <a:alpha val="30000"/>
                    </a:srgbClr>
                  </a:outerShdw>
                </a:effectLst>
              </a:rPr>
              <a:t>   (</a:t>
            </a:r>
            <a:r>
              <a:rPr lang="en-US" b="1" i="1" dirty="0" smtClean="0">
                <a:solidFill>
                  <a:srgbClr val="0070C0"/>
                </a:solidFill>
                <a:effectLst>
                  <a:outerShdw blurRad="50000" dist="30000" dir="5400000" algn="tl" rotWithShape="0">
                    <a:srgbClr val="000000">
                      <a:alpha val="30000"/>
                    </a:srgbClr>
                  </a:outerShdw>
                </a:effectLst>
              </a:rPr>
              <a:t>Psychology</a:t>
            </a:r>
            <a:r>
              <a:rPr lang="en-US" b="1" dirty="0" smtClean="0">
                <a:solidFill>
                  <a:srgbClr val="0070C0"/>
                </a:solidFill>
                <a:effectLst>
                  <a:outerShdw blurRad="50000" dist="30000" dir="5400000" algn="tl" rotWithShape="0">
                    <a:srgbClr val="000000">
                      <a:alpha val="30000"/>
                    </a:srgbClr>
                  </a:outerShdw>
                </a:effectLst>
              </a:rPr>
              <a:t> )</a:t>
            </a:r>
            <a:r>
              <a:rPr lang="en-US" b="1" dirty="0">
                <a:solidFill>
                  <a:srgbClr val="002060"/>
                </a:solidFill>
                <a:effectLst>
                  <a:outerShdw blurRad="50000" dist="30000" dir="5400000" algn="tl" rotWithShape="0">
                    <a:srgbClr val="000000">
                      <a:alpha val="30000"/>
                    </a:srgbClr>
                  </a:outerShdw>
                </a:effectLst>
              </a:rPr>
              <a:t/>
            </a:r>
            <a:br>
              <a:rPr lang="en-US" b="1" dirty="0">
                <a:solidFill>
                  <a:srgbClr val="002060"/>
                </a:solidFill>
                <a:effectLst>
                  <a:outerShdw blurRad="50000" dist="30000" dir="5400000" algn="tl" rotWithShape="0">
                    <a:srgbClr val="000000">
                      <a:alpha val="30000"/>
                    </a:srgbClr>
                  </a:outerShdw>
                </a:effectLst>
              </a:rPr>
            </a:br>
            <a:r>
              <a:rPr lang="en-US" b="1" dirty="0" smtClean="0">
                <a:solidFill>
                  <a:srgbClr val="002060"/>
                </a:solidFill>
                <a:effectLst>
                  <a:outerShdw blurRad="50000" dist="30000" dir="5400000" algn="tl" rotWithShape="0">
                    <a:srgbClr val="000000">
                      <a:alpha val="30000"/>
                    </a:srgbClr>
                  </a:outerShdw>
                </a:effectLst>
              </a:rPr>
              <a:t>To fill </a:t>
            </a:r>
            <a:r>
              <a:rPr lang="en-US" b="1" dirty="0">
                <a:solidFill>
                  <a:srgbClr val="002060"/>
                </a:solidFill>
                <a:effectLst>
                  <a:outerShdw blurRad="50000" dist="30000" dir="5400000" algn="tl" rotWithShape="0">
                    <a:srgbClr val="000000">
                      <a:alpha val="30000"/>
                    </a:srgbClr>
                  </a:outerShdw>
                </a:effectLst>
              </a:rPr>
              <a:t>gaps in one's memory with fabrications that </a:t>
            </a:r>
            <a:r>
              <a:rPr lang="en-US" b="1" dirty="0" smtClean="0">
                <a:solidFill>
                  <a:srgbClr val="002060"/>
                </a:solidFill>
                <a:effectLst>
                  <a:outerShdw blurRad="50000" dist="30000" dir="5400000" algn="tl" rotWithShape="0">
                    <a:srgbClr val="000000">
                      <a:alpha val="30000"/>
                    </a:srgbClr>
                  </a:outerShdw>
                </a:effectLst>
              </a:rPr>
              <a:t>you </a:t>
            </a:r>
            <a:r>
              <a:rPr lang="en-US" b="1" dirty="0">
                <a:solidFill>
                  <a:srgbClr val="002060"/>
                </a:solidFill>
                <a:effectLst>
                  <a:outerShdw blurRad="50000" dist="30000" dir="5400000" algn="tl" rotWithShape="0">
                    <a:srgbClr val="000000">
                      <a:alpha val="30000"/>
                    </a:srgbClr>
                  </a:outerShdw>
                </a:effectLst>
              </a:rPr>
              <a:t>believes to be facts.</a:t>
            </a:r>
            <a:endParaRPr lang="en-US" sz="2000" dirty="0"/>
          </a:p>
        </p:txBody>
      </p:sp>
    </p:spTree>
    <p:extLst>
      <p:ext uri="{BB962C8B-B14F-4D97-AF65-F5344CB8AC3E}">
        <p14:creationId xmlns:p14="http://schemas.microsoft.com/office/powerpoint/2010/main" val="36824945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b="1" dirty="0" smtClean="0"/>
              <a:t>90 Second Memory/ 25 words</a:t>
            </a:r>
            <a:endParaRPr lang="en-US" sz="2800" b="1" dirty="0"/>
          </a:p>
        </p:txBody>
      </p:sp>
      <p:sp>
        <p:nvSpPr>
          <p:cNvPr id="6" name="Content Placeholder 5"/>
          <p:cNvSpPr>
            <a:spLocks noGrp="1"/>
          </p:cNvSpPr>
          <p:nvPr>
            <p:ph idx="1"/>
          </p:nvPr>
        </p:nvSpPr>
        <p:spPr>
          <a:xfrm>
            <a:off x="1435608" y="1447800"/>
            <a:ext cx="7479792" cy="4953000"/>
          </a:xfrm>
        </p:spPr>
        <p:txBody>
          <a:bodyPr>
            <a:normAutofit/>
          </a:bodyPr>
          <a:lstStyle/>
          <a:p>
            <a:pPr>
              <a:buNone/>
            </a:pPr>
            <a:r>
              <a:rPr lang="en-US" sz="2000" dirty="0" smtClean="0"/>
              <a:t>Horse    Cat        Dog       Fish             Bird </a:t>
            </a:r>
          </a:p>
          <a:p>
            <a:pPr>
              <a:buNone/>
            </a:pPr>
            <a:r>
              <a:rPr lang="en-US" sz="2000" dirty="0" smtClean="0"/>
              <a:t>Orange   Yellow    Blue      Green          Black </a:t>
            </a:r>
          </a:p>
          <a:p>
            <a:pPr>
              <a:buNone/>
            </a:pPr>
            <a:r>
              <a:rPr lang="en-US" sz="2000" dirty="0" smtClean="0"/>
              <a:t>Table      Chair     Desk      Bookcase     Bed </a:t>
            </a:r>
          </a:p>
          <a:p>
            <a:pPr>
              <a:buNone/>
            </a:pPr>
            <a:r>
              <a:rPr lang="en-US" sz="2000" dirty="0" smtClean="0"/>
              <a:t>Teacher   School   Student  Homework  Class </a:t>
            </a:r>
          </a:p>
          <a:p>
            <a:pPr>
              <a:buNone/>
            </a:pPr>
            <a:r>
              <a:rPr lang="en-US" sz="2000" dirty="0" smtClean="0"/>
              <a:t>Apple     Banana    Kiwi      Grape          Mango</a:t>
            </a:r>
            <a:endParaRPr lang="en-US" sz="2000" dirty="0"/>
          </a:p>
        </p:txBody>
      </p:sp>
    </p:spTree>
    <p:extLst>
      <p:ext uri="{BB962C8B-B14F-4D97-AF65-F5344CB8AC3E}">
        <p14:creationId xmlns:p14="http://schemas.microsoft.com/office/powerpoint/2010/main" val="19047371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132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7104888" cy="1143000"/>
          </a:xfrm>
        </p:spPr>
        <p:txBody>
          <a:bodyPr>
            <a:normAutofit fontScale="90000"/>
          </a:bodyPr>
          <a:lstStyle/>
          <a:p>
            <a:r>
              <a:rPr lang="en-US" sz="3600" dirty="0" smtClean="0"/>
              <a:t>	</a:t>
            </a:r>
            <a:br>
              <a:rPr lang="en-US" sz="3600" dirty="0" smtClean="0"/>
            </a:br>
            <a:r>
              <a:rPr lang="en-US" sz="3600" dirty="0" smtClean="0"/>
              <a:t/>
            </a:r>
            <a:br>
              <a:rPr lang="en-US" sz="3600" dirty="0" smtClean="0"/>
            </a:br>
            <a:r>
              <a:rPr lang="en-US" sz="3600" dirty="0" smtClean="0">
                <a:solidFill>
                  <a:schemeClr val="accent5">
                    <a:lumMod val="75000"/>
                  </a:schemeClr>
                </a:solidFill>
              </a:rPr>
              <a:t>Limit of “cognitive budget” </a:t>
            </a:r>
            <a:br>
              <a:rPr lang="en-US" sz="3600" dirty="0" smtClean="0">
                <a:solidFill>
                  <a:schemeClr val="accent5">
                    <a:lumMod val="75000"/>
                  </a:schemeClr>
                </a:solidFill>
              </a:rPr>
            </a:br>
            <a:r>
              <a:rPr lang="en-US" sz="3600" dirty="0" smtClean="0">
                <a:solidFill>
                  <a:schemeClr val="accent5">
                    <a:lumMod val="75000"/>
                  </a:schemeClr>
                </a:solidFill>
              </a:rPr>
              <a:t>	and mental resources? </a:t>
            </a:r>
            <a:r>
              <a:rPr lang="en-US" sz="4400" dirty="0" smtClean="0"/>
              <a:t/>
            </a:r>
            <a:br>
              <a:rPr lang="en-US" sz="4400" dirty="0" smtClean="0"/>
            </a:br>
            <a:endParaRPr lang="en-US" dirty="0"/>
          </a:p>
        </p:txBody>
      </p:sp>
      <p:sp>
        <p:nvSpPr>
          <p:cNvPr id="3" name="Content Placeholder 2"/>
          <p:cNvSpPr>
            <a:spLocks noGrp="1"/>
          </p:cNvSpPr>
          <p:nvPr>
            <p:ph idx="1"/>
          </p:nvPr>
        </p:nvSpPr>
        <p:spPr>
          <a:xfrm>
            <a:off x="2743200" y="1828800"/>
            <a:ext cx="6019800" cy="4419600"/>
          </a:xfrm>
        </p:spPr>
        <p:txBody>
          <a:bodyPr/>
          <a:lstStyle/>
          <a:p>
            <a:pPr>
              <a:buClr>
                <a:srgbClr val="C00000"/>
              </a:buClr>
              <a:buNone/>
            </a:pPr>
            <a:endParaRPr lang="en-US" sz="2000" dirty="0" smtClean="0">
              <a:solidFill>
                <a:srgbClr val="002060"/>
              </a:solidFill>
            </a:endParaRPr>
          </a:p>
          <a:p>
            <a:pPr>
              <a:buClr>
                <a:srgbClr val="C00000"/>
              </a:buClr>
              <a:buNone/>
            </a:pPr>
            <a:r>
              <a:rPr lang="en-US" sz="2000" dirty="0" smtClean="0">
                <a:solidFill>
                  <a:srgbClr val="002060"/>
                </a:solidFill>
              </a:rPr>
              <a:t>    A person can perform concurrent tasks only if the sum of the tasks’ demands is within the cognitive budget</a:t>
            </a:r>
          </a:p>
          <a:p>
            <a:pPr>
              <a:buClr>
                <a:srgbClr val="C00000"/>
              </a:buClr>
              <a:buNone/>
            </a:pPr>
            <a:endParaRPr lang="en-US" sz="2000" dirty="0" smtClean="0">
              <a:solidFill>
                <a:srgbClr val="002060"/>
              </a:solidFill>
            </a:endParaRPr>
          </a:p>
          <a:p>
            <a:r>
              <a:rPr lang="en-US" sz="2000" dirty="0" smtClean="0">
                <a:solidFill>
                  <a:schemeClr val="accent5">
                    <a:lumMod val="75000"/>
                  </a:schemeClr>
                </a:solidFill>
              </a:rPr>
              <a:t>Chunking</a:t>
            </a:r>
          </a:p>
          <a:p>
            <a:r>
              <a:rPr lang="en-US" sz="2000" dirty="0" smtClean="0">
                <a:solidFill>
                  <a:schemeClr val="accent5">
                    <a:lumMod val="75000"/>
                  </a:schemeClr>
                </a:solidFill>
              </a:rPr>
              <a:t>7+-</a:t>
            </a:r>
            <a:endParaRPr lang="en-US" sz="2000" dirty="0" smtClean="0">
              <a:solidFill>
                <a:srgbClr val="002060"/>
              </a:solidFill>
            </a:endParaRPr>
          </a:p>
          <a:p>
            <a:endParaRPr lang="en-US" dirty="0"/>
          </a:p>
        </p:txBody>
      </p:sp>
      <p:pic>
        <p:nvPicPr>
          <p:cNvPr id="6" name="Picture 5" descr="juggler blue.jpeg"/>
          <p:cNvPicPr>
            <a:picLocks noChangeAspect="1"/>
          </p:cNvPicPr>
          <p:nvPr/>
        </p:nvPicPr>
        <p:blipFill>
          <a:blip r:embed="rId2" cstate="print"/>
          <a:stretch>
            <a:fillRect/>
          </a:stretch>
        </p:blipFill>
        <p:spPr>
          <a:xfrm>
            <a:off x="1143000" y="1600200"/>
            <a:ext cx="1386840" cy="2103120"/>
          </a:xfrm>
          <a:prstGeom prst="rect">
            <a:avLst/>
          </a:prstGeom>
        </p:spPr>
      </p:pic>
    </p:spTree>
    <p:extLst>
      <p:ext uri="{BB962C8B-B14F-4D97-AF65-F5344CB8AC3E}">
        <p14:creationId xmlns:p14="http://schemas.microsoft.com/office/powerpoint/2010/main" val="12219780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18000000" scaled="0"/>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3810000"/>
            <a:ext cx="343852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loud Callout 5"/>
          <p:cNvSpPr/>
          <p:nvPr/>
        </p:nvSpPr>
        <p:spPr>
          <a:xfrm rot="601023">
            <a:off x="2724167" y="1223973"/>
            <a:ext cx="5706381" cy="2796858"/>
          </a:xfrm>
          <a:prstGeom prst="cloudCallout">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itle 2"/>
          <p:cNvSpPr>
            <a:spLocks noGrp="1"/>
          </p:cNvSpPr>
          <p:nvPr>
            <p:ph type="title"/>
          </p:nvPr>
        </p:nvSpPr>
        <p:spPr>
          <a:xfrm>
            <a:off x="1066799" y="543904"/>
            <a:ext cx="7940040" cy="1143000"/>
          </a:xfrm>
        </p:spPr>
        <p:txBody>
          <a:bodyPr>
            <a:normAutofit fontScale="90000"/>
          </a:bodyPr>
          <a:lstStyle/>
          <a:p>
            <a:r>
              <a:rPr lang="en-US" sz="4000" b="1" dirty="0" smtClean="0">
                <a:solidFill>
                  <a:srgbClr val="0070C0"/>
                </a:solidFill>
              </a:rPr>
              <a:t>Change Blindness</a:t>
            </a:r>
            <a:r>
              <a:rPr lang="en-US" sz="4000" b="1" dirty="0" smtClean="0">
                <a:solidFill>
                  <a:srgbClr val="002060"/>
                </a:solidFill>
              </a:rPr>
              <a:t/>
            </a:r>
            <a:br>
              <a:rPr lang="en-US" sz="4000" b="1" dirty="0" smtClean="0">
                <a:solidFill>
                  <a:srgbClr val="002060"/>
                </a:solidFill>
              </a:rPr>
            </a:br>
            <a:r>
              <a:rPr lang="en-US" sz="2200" dirty="0">
                <a:solidFill>
                  <a:schemeClr val="tx1"/>
                </a:solidFill>
                <a:effectLst/>
              </a:rPr>
              <a:t>A person can be unaware of something that is right in front of their eyes</a:t>
            </a:r>
            <a:br>
              <a:rPr lang="en-US" sz="2200" dirty="0">
                <a:solidFill>
                  <a:schemeClr val="tx1"/>
                </a:solidFill>
                <a:effectLst/>
              </a:rPr>
            </a:br>
            <a:r>
              <a:rPr lang="en-US" sz="2200" b="1" dirty="0">
                <a:solidFill>
                  <a:schemeClr val="tx1"/>
                </a:solidFill>
                <a:effectLst>
                  <a:outerShdw blurRad="38100" dist="38100" dir="2700000" algn="tl">
                    <a:srgbClr val="000000">
                      <a:alpha val="43137"/>
                    </a:srgbClr>
                  </a:outerShdw>
                </a:effectLst>
              </a:rPr>
              <a:t/>
            </a:r>
            <a:br>
              <a:rPr lang="en-US" sz="2200" b="1" dirty="0">
                <a:solidFill>
                  <a:schemeClr val="tx1"/>
                </a:solidFill>
                <a:effectLst>
                  <a:outerShdw blurRad="38100" dist="38100" dir="2700000" algn="tl">
                    <a:srgbClr val="000000">
                      <a:alpha val="43137"/>
                    </a:srgbClr>
                  </a:outerShdw>
                </a:effectLst>
              </a:rPr>
            </a:br>
            <a:endParaRPr lang="en-US" sz="4000" b="1" dirty="0">
              <a:solidFill>
                <a:schemeClr val="tx1"/>
              </a:solidFill>
            </a:endParaRPr>
          </a:p>
        </p:txBody>
      </p:sp>
      <p:sp>
        <p:nvSpPr>
          <p:cNvPr id="4" name="Rectangle 3"/>
          <p:cNvSpPr/>
          <p:nvPr/>
        </p:nvSpPr>
        <p:spPr>
          <a:xfrm rot="376791">
            <a:off x="3375367" y="1938945"/>
            <a:ext cx="4695563" cy="1590111"/>
          </a:xfrm>
          <a:prstGeom prst="rect">
            <a:avLst/>
          </a:prstGeom>
        </p:spPr>
        <p:txBody>
          <a:bodyPr wrap="square">
            <a:spAutoFit/>
          </a:bodyPr>
          <a:lstStyle/>
          <a:p>
            <a:r>
              <a:rPr lang="en-US" sz="2000" dirty="0">
                <a:solidFill>
                  <a:srgbClr val="002060"/>
                </a:solidFill>
              </a:rPr>
              <a:t>there is simply too much information for </a:t>
            </a:r>
            <a:endParaRPr lang="en-US" sz="2000" dirty="0" smtClean="0">
              <a:solidFill>
                <a:srgbClr val="002060"/>
              </a:solidFill>
            </a:endParaRPr>
          </a:p>
          <a:p>
            <a:r>
              <a:rPr lang="en-US" sz="2000" dirty="0" smtClean="0">
                <a:solidFill>
                  <a:srgbClr val="002060"/>
                </a:solidFill>
              </a:rPr>
              <a:t>my </a:t>
            </a:r>
            <a:r>
              <a:rPr lang="en-US" sz="2000" dirty="0">
                <a:solidFill>
                  <a:srgbClr val="002060"/>
                </a:solidFill>
              </a:rPr>
              <a:t>brain to fully process and be aware </a:t>
            </a:r>
            <a:endParaRPr lang="en-US" sz="2000" dirty="0" smtClean="0">
              <a:solidFill>
                <a:srgbClr val="002060"/>
              </a:solidFill>
            </a:endParaRPr>
          </a:p>
          <a:p>
            <a:r>
              <a:rPr lang="en-US" sz="2000" dirty="0" smtClean="0">
                <a:solidFill>
                  <a:srgbClr val="002060"/>
                </a:solidFill>
              </a:rPr>
              <a:t>of every </a:t>
            </a:r>
            <a:r>
              <a:rPr lang="en-US" sz="2000" dirty="0">
                <a:solidFill>
                  <a:srgbClr val="002060"/>
                </a:solidFill>
              </a:rPr>
              <a:t>single thing that happens in </a:t>
            </a:r>
            <a:r>
              <a:rPr lang="en-US" sz="2000" dirty="0" smtClean="0">
                <a:solidFill>
                  <a:srgbClr val="002060"/>
                </a:solidFill>
              </a:rPr>
              <a:t>my </a:t>
            </a:r>
          </a:p>
          <a:p>
            <a:r>
              <a:rPr lang="en-US" sz="2000" dirty="0" smtClean="0">
                <a:solidFill>
                  <a:srgbClr val="002060"/>
                </a:solidFill>
              </a:rPr>
              <a:t>immediate </a:t>
            </a:r>
            <a:r>
              <a:rPr lang="en-US" sz="2000" dirty="0">
                <a:solidFill>
                  <a:srgbClr val="002060"/>
                </a:solidFill>
              </a:rPr>
              <a:t>environment.</a:t>
            </a:r>
          </a:p>
          <a:p>
            <a:endParaRPr lang="en-US" dirty="0">
              <a:solidFill>
                <a:prstClr val="black"/>
              </a:solidFill>
            </a:endParaRPr>
          </a:p>
        </p:txBody>
      </p:sp>
      <p:sp>
        <p:nvSpPr>
          <p:cNvPr id="7" name="Rectangle 6"/>
          <p:cNvSpPr/>
          <p:nvPr/>
        </p:nvSpPr>
        <p:spPr>
          <a:xfrm>
            <a:off x="4876800" y="4590941"/>
            <a:ext cx="3962400" cy="1569660"/>
          </a:xfrm>
          <a:prstGeom prst="rect">
            <a:avLst/>
          </a:prstGeom>
        </p:spPr>
        <p:txBody>
          <a:bodyPr wrap="square">
            <a:spAutoFit/>
          </a:bodyPr>
          <a:lstStyle/>
          <a:p>
            <a:r>
              <a:rPr lang="en-US" sz="2000" dirty="0">
                <a:solidFill>
                  <a:srgbClr val="4A66AC">
                    <a:lumMod val="75000"/>
                  </a:srgbClr>
                </a:solidFill>
              </a:rPr>
              <a:t>In many cases, big shifts can happen in your visual field and you are never even aware of these changes. </a:t>
            </a:r>
            <a:endParaRPr lang="en-US" sz="2000" dirty="0" smtClean="0">
              <a:solidFill>
                <a:srgbClr val="4A66AC">
                  <a:lumMod val="75000"/>
                </a:srgbClr>
              </a:solidFill>
            </a:endParaRPr>
          </a:p>
          <a:p>
            <a:pPr marL="285750" indent="-285750">
              <a:buFont typeface="Wingdings" panose="05000000000000000000" pitchFamily="2" charset="2"/>
              <a:buChar char="Ø"/>
            </a:pPr>
            <a:r>
              <a:rPr lang="en-US" dirty="0" smtClean="0">
                <a:solidFill>
                  <a:prstClr val="black"/>
                </a:solidFill>
              </a:rPr>
              <a:t>Psychologists </a:t>
            </a:r>
            <a:r>
              <a:rPr lang="en-US" dirty="0">
                <a:solidFill>
                  <a:prstClr val="black"/>
                </a:solidFill>
              </a:rPr>
              <a:t>refer to this as </a:t>
            </a:r>
            <a:endParaRPr lang="en-US" dirty="0" smtClean="0">
              <a:solidFill>
                <a:prstClr val="black"/>
              </a:solidFill>
            </a:endParaRPr>
          </a:p>
          <a:p>
            <a:r>
              <a:rPr lang="en-US" dirty="0">
                <a:solidFill>
                  <a:prstClr val="black"/>
                </a:solidFill>
              </a:rPr>
              <a:t> </a:t>
            </a:r>
            <a:r>
              <a:rPr lang="en-US" dirty="0" smtClean="0">
                <a:solidFill>
                  <a:prstClr val="black"/>
                </a:solidFill>
              </a:rPr>
              <a:t>        change </a:t>
            </a:r>
            <a:r>
              <a:rPr lang="en-US" dirty="0">
                <a:solidFill>
                  <a:prstClr val="black"/>
                </a:solidFill>
              </a:rPr>
              <a:t>blindness.</a:t>
            </a:r>
          </a:p>
        </p:txBody>
      </p:sp>
      <p:sp>
        <p:nvSpPr>
          <p:cNvPr id="8" name="TextBox 7"/>
          <p:cNvSpPr txBox="1"/>
          <p:nvPr/>
        </p:nvSpPr>
        <p:spPr>
          <a:xfrm>
            <a:off x="1295400" y="6477000"/>
            <a:ext cx="4217245" cy="276999"/>
          </a:xfrm>
          <a:prstGeom prst="rect">
            <a:avLst/>
          </a:prstGeom>
          <a:noFill/>
        </p:spPr>
        <p:txBody>
          <a:bodyPr wrap="none" rtlCol="0">
            <a:spAutoFit/>
          </a:bodyPr>
          <a:lstStyle/>
          <a:p>
            <a:r>
              <a:rPr lang="en-US" sz="1200" dirty="0">
                <a:solidFill>
                  <a:prstClr val="black"/>
                </a:solidFill>
              </a:rPr>
              <a:t>Whodunit:  </a:t>
            </a:r>
            <a:r>
              <a:rPr lang="en-US" sz="1200" dirty="0">
                <a:solidFill>
                  <a:prstClr val="black"/>
                </a:solidFill>
                <a:hlinkClick r:id="rId3"/>
              </a:rPr>
              <a:t>https://www.youtube.com/watch?v=S9WC-vWCkkU</a:t>
            </a:r>
            <a:endParaRPr lang="en-US" sz="1200" dirty="0">
              <a:solidFill>
                <a:prstClr val="black"/>
              </a:solidFill>
            </a:endParaRPr>
          </a:p>
        </p:txBody>
      </p:sp>
    </p:spTree>
    <p:extLst>
      <p:ext uri="{BB962C8B-B14F-4D97-AF65-F5344CB8AC3E}">
        <p14:creationId xmlns:p14="http://schemas.microsoft.com/office/powerpoint/2010/main" val="31328339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a:xfrm>
            <a:off x="1371600" y="762000"/>
            <a:ext cx="7406640" cy="1472184"/>
          </a:xfrm>
        </p:spPr>
        <p:txBody>
          <a:bodyPr>
            <a:normAutofit fontScale="90000"/>
          </a:bodyPr>
          <a:lstStyle/>
          <a:p>
            <a:r>
              <a:rPr lang="en-US" dirty="0" smtClean="0">
                <a:solidFill>
                  <a:srgbClr val="002060"/>
                </a:solidFill>
              </a:rPr>
              <a:t>Change Blindness</a:t>
            </a:r>
            <a:br>
              <a:rPr lang="en-US" dirty="0" smtClean="0">
                <a:solidFill>
                  <a:srgbClr val="002060"/>
                </a:solidFill>
              </a:rPr>
            </a:br>
            <a:r>
              <a:rPr lang="en-US" sz="3600" dirty="0" smtClean="0">
                <a:solidFill>
                  <a:srgbClr val="002060"/>
                </a:solidFill>
              </a:rPr>
              <a:t>Why are we blind to change?</a:t>
            </a:r>
            <a:br>
              <a:rPr lang="en-US" sz="3600" dirty="0" smtClean="0">
                <a:solidFill>
                  <a:srgbClr val="002060"/>
                </a:solidFill>
              </a:rPr>
            </a:br>
            <a:r>
              <a:rPr lang="en-US" sz="3600" dirty="0" smtClean="0">
                <a:solidFill>
                  <a:srgbClr val="002060"/>
                </a:solidFill>
              </a:rPr>
              <a:t>If we miss the elephant in the room-</a:t>
            </a:r>
            <a:r>
              <a:rPr lang="en-US" sz="3600" dirty="0">
                <a:solidFill>
                  <a:srgbClr val="002060"/>
                </a:solidFill>
              </a:rPr>
              <a:t> </a:t>
            </a:r>
            <a:r>
              <a:rPr lang="en-US" sz="3600" dirty="0" smtClean="0">
                <a:solidFill>
                  <a:srgbClr val="002060"/>
                </a:solidFill>
              </a:rPr>
              <a:t/>
            </a:r>
            <a:br>
              <a:rPr lang="en-US" sz="3600" dirty="0" smtClean="0">
                <a:solidFill>
                  <a:srgbClr val="002060"/>
                </a:solidFill>
              </a:rPr>
            </a:br>
            <a:r>
              <a:rPr lang="en-US" sz="3600" dirty="0">
                <a:solidFill>
                  <a:srgbClr val="002060"/>
                </a:solidFill>
              </a:rPr>
              <a:t>	</a:t>
            </a:r>
            <a:r>
              <a:rPr lang="en-US" sz="3600" dirty="0" smtClean="0">
                <a:solidFill>
                  <a:srgbClr val="002060"/>
                </a:solidFill>
              </a:rPr>
              <a:t>What else do we miss?</a:t>
            </a:r>
            <a:endParaRPr lang="en-US" sz="3600" dirty="0">
              <a:solidFill>
                <a:srgbClr val="00206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362200"/>
            <a:ext cx="4950618"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498352" y="6195821"/>
            <a:ext cx="4843570" cy="369332"/>
          </a:xfrm>
          <a:prstGeom prst="rect">
            <a:avLst/>
          </a:prstGeom>
          <a:noFill/>
        </p:spPr>
        <p:txBody>
          <a:bodyPr wrap="none" rtlCol="0">
            <a:spAutoFit/>
          </a:bodyPr>
          <a:lstStyle/>
          <a:p>
            <a:r>
              <a:rPr lang="en-US" dirty="0" smtClean="0">
                <a:solidFill>
                  <a:prstClr val="black"/>
                </a:solidFill>
                <a:hlinkClick r:id="rId3"/>
              </a:rPr>
              <a:t>http</a:t>
            </a:r>
            <a:r>
              <a:rPr lang="en-US" dirty="0">
                <a:solidFill>
                  <a:prstClr val="black"/>
                </a:solidFill>
                <a:hlinkClick r:id="rId3"/>
              </a:rPr>
              <a:t>://www.youtube.com/watch?v=UtKt8YF7dgQ</a:t>
            </a:r>
            <a:endParaRPr lang="en-US" dirty="0">
              <a:solidFill>
                <a:prstClr val="black"/>
              </a:solidFill>
            </a:endParaRPr>
          </a:p>
        </p:txBody>
      </p:sp>
      <p:sp>
        <p:nvSpPr>
          <p:cNvPr id="3" name="TextBox 2"/>
          <p:cNvSpPr txBox="1"/>
          <p:nvPr/>
        </p:nvSpPr>
        <p:spPr>
          <a:xfrm>
            <a:off x="1439971" y="5562600"/>
            <a:ext cx="7149586" cy="646331"/>
          </a:xfrm>
          <a:prstGeom prst="rect">
            <a:avLst/>
          </a:prstGeom>
          <a:noFill/>
        </p:spPr>
        <p:txBody>
          <a:bodyPr wrap="none" rtlCol="0">
            <a:spAutoFit/>
          </a:bodyPr>
          <a:lstStyle/>
          <a:p>
            <a:r>
              <a:rPr lang="en-US" dirty="0" smtClean="0">
                <a:solidFill>
                  <a:prstClr val="black"/>
                </a:solidFill>
              </a:rPr>
              <a:t>Looking isn’t the same as seeing. You have to focus attention to be aware.</a:t>
            </a:r>
          </a:p>
          <a:p>
            <a:r>
              <a:rPr lang="en-US" dirty="0" smtClean="0">
                <a:solidFill>
                  <a:prstClr val="black"/>
                </a:solidFill>
              </a:rPr>
              <a:t>Dan Simons and the gorilla narrate about the study</a:t>
            </a:r>
            <a:endParaRPr lang="en-US" dirty="0">
              <a:solidFill>
                <a:prstClr val="black"/>
              </a:solidFill>
            </a:endParaRPr>
          </a:p>
        </p:txBody>
      </p:sp>
    </p:spTree>
    <p:extLst>
      <p:ext uri="{BB962C8B-B14F-4D97-AF65-F5344CB8AC3E}">
        <p14:creationId xmlns:p14="http://schemas.microsoft.com/office/powerpoint/2010/main" val="35526287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b="1" dirty="0" smtClean="0"/>
              <a:t>Priming</a:t>
            </a:r>
            <a:endParaRPr lang="en-US" sz="2800" b="1" dirty="0"/>
          </a:p>
        </p:txBody>
      </p:sp>
      <p:sp>
        <p:nvSpPr>
          <p:cNvPr id="6" name="Content Placeholder 5"/>
          <p:cNvSpPr>
            <a:spLocks noGrp="1"/>
          </p:cNvSpPr>
          <p:nvPr>
            <p:ph idx="1"/>
          </p:nvPr>
        </p:nvSpPr>
        <p:spPr>
          <a:xfrm>
            <a:off x="1435608" y="1447800"/>
            <a:ext cx="7498080" cy="5029200"/>
          </a:xfrm>
        </p:spPr>
        <p:txBody>
          <a:bodyPr>
            <a:normAutofit/>
          </a:bodyPr>
          <a:lstStyle/>
          <a:p>
            <a:endParaRPr lang="en-US" sz="1200" dirty="0" smtClean="0"/>
          </a:p>
          <a:p>
            <a:endParaRPr lang="en-US" sz="1200" dirty="0" smtClean="0"/>
          </a:p>
          <a:p>
            <a:endParaRPr lang="en-US" sz="1200" dirty="0" smtClean="0"/>
          </a:p>
          <a:p>
            <a:r>
              <a:rPr lang="en-US" sz="1800" dirty="0" smtClean="0"/>
              <a:t>A process through which one input or cue prepares a person for an upcoming input or cue</a:t>
            </a:r>
          </a:p>
          <a:p>
            <a:r>
              <a:rPr lang="en-US" sz="1800" dirty="0" smtClean="0"/>
              <a:t>Implicit memory (unconscious)</a:t>
            </a:r>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pPr>
              <a:buNone/>
            </a:pPr>
            <a:endParaRPr lang="en-US" sz="1200" dirty="0" smtClean="0"/>
          </a:p>
          <a:p>
            <a:pPr>
              <a:buNone/>
            </a:pPr>
            <a:endParaRPr lang="en-US" sz="1200" dirty="0"/>
          </a:p>
        </p:txBody>
      </p:sp>
      <p:pic>
        <p:nvPicPr>
          <p:cNvPr id="4" name="Picture 3" descr="nike.jpeg"/>
          <p:cNvPicPr>
            <a:picLocks noChangeAspect="1"/>
          </p:cNvPicPr>
          <p:nvPr/>
        </p:nvPicPr>
        <p:blipFill>
          <a:blip r:embed="rId2" cstate="print"/>
          <a:stretch>
            <a:fillRect/>
          </a:stretch>
        </p:blipFill>
        <p:spPr>
          <a:xfrm>
            <a:off x="2971800" y="609600"/>
            <a:ext cx="1973580" cy="1478280"/>
          </a:xfrm>
          <a:prstGeom prst="rect">
            <a:avLst/>
          </a:prstGeom>
        </p:spPr>
      </p:pic>
    </p:spTree>
    <p:extLst>
      <p:ext uri="{BB962C8B-B14F-4D97-AF65-F5344CB8AC3E}">
        <p14:creationId xmlns:p14="http://schemas.microsoft.com/office/powerpoint/2010/main" val="100899516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priming is</a:t>
            </a:r>
            <a:endParaRPr lang="en-US" dirty="0"/>
          </a:p>
        </p:txBody>
      </p:sp>
      <p:sp>
        <p:nvSpPr>
          <p:cNvPr id="3" name="Content Placeholder 2"/>
          <p:cNvSpPr>
            <a:spLocks noGrp="1"/>
          </p:cNvSpPr>
          <p:nvPr>
            <p:ph idx="1"/>
          </p:nvPr>
        </p:nvSpPr>
        <p:spPr>
          <a:xfrm>
            <a:off x="1295400" y="1219200"/>
            <a:ext cx="7498080" cy="4800600"/>
          </a:xfrm>
        </p:spPr>
        <p:txBody>
          <a:bodyPr/>
          <a:lstStyle/>
          <a:p>
            <a:r>
              <a:rPr lang="en-US" sz="2400" dirty="0" smtClean="0"/>
              <a:t>Unconscious and implicit</a:t>
            </a:r>
          </a:p>
          <a:p>
            <a:r>
              <a:rPr lang="en-US" sz="2400" dirty="0" smtClean="0"/>
              <a:t>Schema</a:t>
            </a:r>
          </a:p>
          <a:p>
            <a:r>
              <a:rPr lang="en-US" sz="2400" dirty="0" smtClean="0"/>
              <a:t>Bias</a:t>
            </a:r>
          </a:p>
          <a:p>
            <a:r>
              <a:rPr lang="en-US" sz="2400" dirty="0" smtClean="0"/>
              <a:t>Generalization, simplification</a:t>
            </a:r>
          </a:p>
          <a:p>
            <a:r>
              <a:rPr lang="en-US" sz="2400" dirty="0" smtClean="0"/>
              <a:t>Conditioning</a:t>
            </a:r>
          </a:p>
          <a:p>
            <a:pPr marL="82296" indent="0">
              <a:buNone/>
            </a:pPr>
            <a:r>
              <a:rPr lang="en-US" dirty="0" smtClean="0"/>
              <a:t>But is it</a:t>
            </a:r>
          </a:p>
          <a:p>
            <a:r>
              <a:rPr lang="en-US" sz="2400" dirty="0" smtClean="0"/>
              <a:t>Automaticity</a:t>
            </a:r>
          </a:p>
          <a:p>
            <a:r>
              <a:rPr lang="en-US" sz="2400" dirty="0" smtClean="0"/>
              <a:t>Causal</a:t>
            </a:r>
          </a:p>
          <a:p>
            <a:pPr marL="82296" indent="0">
              <a:buNone/>
            </a:pPr>
            <a:r>
              <a:rPr lang="en-US" sz="2400" dirty="0" smtClean="0"/>
              <a:t>If we act automatically or unconsciously, how does that equate to a lack of free will?</a:t>
            </a:r>
          </a:p>
          <a:p>
            <a:endParaRPr lang="en-US" dirty="0"/>
          </a:p>
        </p:txBody>
      </p:sp>
    </p:spTree>
    <p:extLst>
      <p:ext uri="{BB962C8B-B14F-4D97-AF65-F5344CB8AC3E}">
        <p14:creationId xmlns:p14="http://schemas.microsoft.com/office/powerpoint/2010/main" val="4294697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1981200"/>
            <a:ext cx="7498080" cy="1143000"/>
          </a:xfrm>
        </p:spPr>
        <p:txBody>
          <a:bodyPr>
            <a:noAutofit/>
          </a:bodyPr>
          <a:lstStyle/>
          <a:p>
            <a:r>
              <a:rPr lang="en-US" sz="2400" dirty="0" smtClean="0">
                <a:solidFill>
                  <a:srgbClr val="002060"/>
                </a:solidFill>
              </a:rPr>
              <a:t>How does the Chicago Experiment  prime the participants to Miss the “Gorilla in the Room”?</a:t>
            </a:r>
            <a:endParaRPr lang="en-US" sz="2400" dirty="0">
              <a:solidFill>
                <a:srgbClr val="002060"/>
              </a:solidFill>
            </a:endParaRPr>
          </a:p>
        </p:txBody>
      </p:sp>
      <p:pic>
        <p:nvPicPr>
          <p:cNvPr id="4" name="Content Placeholder 3" descr="nike.jpeg"/>
          <p:cNvPicPr>
            <a:picLocks noGrp="1" noChangeAspect="1"/>
          </p:cNvPicPr>
          <p:nvPr>
            <p:ph idx="1"/>
          </p:nvPr>
        </p:nvPicPr>
        <p:blipFill>
          <a:blip r:embed="rId2" cstate="print"/>
          <a:stretch>
            <a:fillRect/>
          </a:stretch>
        </p:blipFill>
        <p:spPr>
          <a:xfrm>
            <a:off x="3886200" y="381000"/>
            <a:ext cx="2136349" cy="1600200"/>
          </a:xfrm>
          <a:prstGeom prst="rect">
            <a:avLst/>
          </a:prstGeom>
        </p:spPr>
      </p:pic>
      <p:pic>
        <p:nvPicPr>
          <p:cNvPr id="5" name="Picture 4" descr="gorilla testimages.jpeg"/>
          <p:cNvPicPr>
            <a:picLocks noChangeAspect="1"/>
          </p:cNvPicPr>
          <p:nvPr/>
        </p:nvPicPr>
        <p:blipFill>
          <a:blip r:embed="rId3" cstate="print"/>
          <a:stretch>
            <a:fillRect/>
          </a:stretch>
        </p:blipFill>
        <p:spPr>
          <a:xfrm>
            <a:off x="1219200" y="3352800"/>
            <a:ext cx="2438400" cy="2438400"/>
          </a:xfrm>
          <a:prstGeom prst="rect">
            <a:avLst/>
          </a:prstGeom>
        </p:spPr>
      </p:pic>
    </p:spTree>
    <p:extLst>
      <p:ext uri="{BB962C8B-B14F-4D97-AF65-F5344CB8AC3E}">
        <p14:creationId xmlns:p14="http://schemas.microsoft.com/office/powerpoint/2010/main" val="34321483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1255"/>
          <a:stretch/>
        </p:blipFill>
        <p:spPr bwMode="auto">
          <a:xfrm>
            <a:off x="2209800" y="1752600"/>
            <a:ext cx="1910379"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027729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 Bargh</a:t>
            </a:r>
            <a:endParaRPr lang="en-US" dirty="0"/>
          </a:p>
        </p:txBody>
      </p:sp>
      <p:sp>
        <p:nvSpPr>
          <p:cNvPr id="3" name="Content Placeholder 2"/>
          <p:cNvSpPr>
            <a:spLocks noGrp="1"/>
          </p:cNvSpPr>
          <p:nvPr>
            <p:ph idx="1"/>
          </p:nvPr>
        </p:nvSpPr>
        <p:spPr>
          <a:xfrm>
            <a:off x="1066800" y="1447800"/>
            <a:ext cx="8077200" cy="4800600"/>
          </a:xfrm>
        </p:spPr>
        <p:txBody>
          <a:bodyPr/>
          <a:lstStyle/>
          <a:p>
            <a:pPr marL="82296" indent="0">
              <a:buNone/>
            </a:pPr>
            <a:r>
              <a:rPr lang="en-US" dirty="0"/>
              <a:t>D</a:t>
            </a:r>
            <a:r>
              <a:rPr lang="en-US" dirty="0" smtClean="0"/>
              <a:t>ual Processing |  Implicit &amp; Explicit | Priming</a:t>
            </a:r>
          </a:p>
          <a:p>
            <a:pPr marL="82296" indent="0">
              <a:buNone/>
            </a:pPr>
            <a:endParaRPr lang="en-US" dirty="0"/>
          </a:p>
        </p:txBody>
      </p:sp>
      <p:sp>
        <p:nvSpPr>
          <p:cNvPr id="4" name="TextBox 3"/>
          <p:cNvSpPr txBox="1"/>
          <p:nvPr/>
        </p:nvSpPr>
        <p:spPr>
          <a:xfrm>
            <a:off x="1257300" y="5580727"/>
            <a:ext cx="6490303" cy="1431161"/>
          </a:xfrm>
          <a:prstGeom prst="rect">
            <a:avLst/>
          </a:prstGeom>
          <a:noFill/>
        </p:spPr>
        <p:txBody>
          <a:bodyPr wrap="none" rtlCol="0">
            <a:spAutoFit/>
          </a:bodyPr>
          <a:lstStyle/>
          <a:p>
            <a:r>
              <a:rPr lang="en-US" sz="1400" dirty="0" smtClean="0">
                <a:solidFill>
                  <a:prstClr val="black"/>
                </a:solidFill>
              </a:rPr>
              <a:t>John Bargh  </a:t>
            </a:r>
            <a:r>
              <a:rPr lang="en-US" sz="1400" dirty="0" smtClean="0">
                <a:solidFill>
                  <a:prstClr val="black"/>
                </a:solidFill>
                <a:hlinkClick r:id="rId2"/>
              </a:rPr>
              <a:t>https</a:t>
            </a:r>
            <a:r>
              <a:rPr lang="en-US" sz="1400" dirty="0">
                <a:solidFill>
                  <a:prstClr val="black"/>
                </a:solidFill>
                <a:hlinkClick r:id="rId2"/>
              </a:rPr>
              <a:t>://</a:t>
            </a:r>
            <a:r>
              <a:rPr lang="en-US" sz="1400" dirty="0" smtClean="0">
                <a:solidFill>
                  <a:prstClr val="black"/>
                </a:solidFill>
                <a:hlinkClick r:id="rId2"/>
              </a:rPr>
              <a:t>www.youtube.com/watch?v=vI0fFEffDd8</a:t>
            </a:r>
            <a:endParaRPr lang="en-US" sz="1400" dirty="0" smtClean="0">
              <a:solidFill>
                <a:prstClr val="black"/>
              </a:solidFill>
            </a:endParaRPr>
          </a:p>
          <a:p>
            <a:endParaRPr lang="en-US" sz="1400" dirty="0" smtClean="0">
              <a:solidFill>
                <a:prstClr val="black"/>
              </a:solidFill>
            </a:endParaRPr>
          </a:p>
          <a:p>
            <a:r>
              <a:rPr lang="en-US" sz="1400" dirty="0" smtClean="0">
                <a:solidFill>
                  <a:prstClr val="black"/>
                </a:solidFill>
              </a:rPr>
              <a:t>Malcom </a:t>
            </a:r>
            <a:r>
              <a:rPr lang="en-US" sz="1400" dirty="0" smtClean="0">
                <a:solidFill>
                  <a:prstClr val="black"/>
                </a:solidFill>
              </a:rPr>
              <a:t>Gladwell </a:t>
            </a:r>
            <a:r>
              <a:rPr lang="en-US" sz="1400" dirty="0">
                <a:solidFill>
                  <a:prstClr val="black"/>
                </a:solidFill>
              </a:rPr>
              <a:t>controversial interview:  </a:t>
            </a:r>
            <a:r>
              <a:rPr lang="en-US" sz="1200" dirty="0">
                <a:solidFill>
                  <a:prstClr val="black"/>
                </a:solidFill>
                <a:hlinkClick r:id="rId3"/>
              </a:rPr>
              <a:t>https://</a:t>
            </a:r>
            <a:r>
              <a:rPr lang="en-US" sz="1200" dirty="0" smtClean="0">
                <a:solidFill>
                  <a:prstClr val="black"/>
                </a:solidFill>
                <a:hlinkClick r:id="rId3"/>
              </a:rPr>
              <a:t>www.youtube.com/watch?v=OY0WFdk44pc</a:t>
            </a:r>
            <a:endParaRPr lang="en-US" sz="1200" dirty="0" smtClean="0">
              <a:solidFill>
                <a:prstClr val="black"/>
              </a:solidFill>
            </a:endParaRPr>
          </a:p>
          <a:p>
            <a:r>
              <a:rPr lang="en-US" sz="1600" dirty="0" smtClean="0">
                <a:solidFill>
                  <a:prstClr val="black"/>
                </a:solidFill>
              </a:rPr>
              <a:t>A small sample to recreate </a:t>
            </a:r>
            <a:r>
              <a:rPr lang="en-US" sz="1600" dirty="0" err="1" smtClean="0">
                <a:solidFill>
                  <a:prstClr val="black"/>
                </a:solidFill>
              </a:rPr>
              <a:t>Bargh’s</a:t>
            </a:r>
            <a:r>
              <a:rPr lang="en-US" sz="1600" dirty="0" smtClean="0">
                <a:solidFill>
                  <a:prstClr val="black"/>
                </a:solidFill>
              </a:rPr>
              <a:t> study</a:t>
            </a:r>
            <a:r>
              <a:rPr lang="en-US" sz="1100" dirty="0" smtClean="0">
                <a:solidFill>
                  <a:prstClr val="black"/>
                </a:solidFill>
              </a:rPr>
              <a:t>: </a:t>
            </a:r>
            <a:r>
              <a:rPr lang="en-US" sz="1100" dirty="0" smtClean="0">
                <a:solidFill>
                  <a:prstClr val="black"/>
                </a:solidFill>
                <a:hlinkClick r:id="rId4"/>
              </a:rPr>
              <a:t>https</a:t>
            </a:r>
            <a:r>
              <a:rPr lang="en-US" sz="1100" dirty="0">
                <a:solidFill>
                  <a:prstClr val="black"/>
                </a:solidFill>
                <a:hlinkClick r:id="rId4"/>
              </a:rPr>
              <a:t>://</a:t>
            </a:r>
            <a:r>
              <a:rPr lang="en-US" sz="1100" dirty="0" smtClean="0">
                <a:solidFill>
                  <a:prstClr val="black"/>
                </a:solidFill>
                <a:hlinkClick r:id="rId4"/>
              </a:rPr>
              <a:t>www.youtube.com/watch?v=5g4_v4JStOU</a:t>
            </a:r>
            <a:endParaRPr lang="en-US" sz="1100" dirty="0" smtClean="0">
              <a:solidFill>
                <a:prstClr val="black"/>
              </a:solidFill>
            </a:endParaRPr>
          </a:p>
          <a:p>
            <a:endParaRPr lang="en-US" sz="1100" dirty="0" smtClean="0">
              <a:solidFill>
                <a:prstClr val="black"/>
              </a:solidFill>
            </a:endParaRPr>
          </a:p>
          <a:p>
            <a:endParaRPr lang="en-US" dirty="0">
              <a:solidFill>
                <a:prstClr val="black"/>
              </a:solidFill>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60" t="9523" r="260" b="12153"/>
          <a:stretch/>
        </p:blipFill>
        <p:spPr bwMode="auto">
          <a:xfrm>
            <a:off x="1371600" y="2100927"/>
            <a:ext cx="5763205" cy="3385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500336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tileRect/>
        </a:gra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3429000"/>
            <a:ext cx="18288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73676" y="4104501"/>
            <a:ext cx="556563" cy="369332"/>
          </a:xfrm>
          <a:prstGeom prst="rect">
            <a:avLst/>
          </a:prstGeom>
          <a:noFill/>
        </p:spPr>
        <p:txBody>
          <a:bodyPr wrap="none" rtlCol="0">
            <a:spAutoFit/>
          </a:bodyPr>
          <a:lstStyle/>
          <a:p>
            <a:r>
              <a:rPr lang="en-US" dirty="0" smtClean="0">
                <a:solidFill>
                  <a:prstClr val="black"/>
                </a:solidFill>
              </a:rPr>
              <a:t>Hot</a:t>
            </a:r>
            <a:endParaRPr lang="en-US" dirty="0">
              <a:solidFill>
                <a:prstClr val="black"/>
              </a:solidFill>
            </a:endParaRPr>
          </a:p>
        </p:txBody>
      </p:sp>
      <p:sp>
        <p:nvSpPr>
          <p:cNvPr id="9" name="TextBox 8"/>
          <p:cNvSpPr txBox="1"/>
          <p:nvPr/>
        </p:nvSpPr>
        <p:spPr>
          <a:xfrm>
            <a:off x="2209800" y="5221069"/>
            <a:ext cx="643125" cy="646331"/>
          </a:xfrm>
          <a:prstGeom prst="rect">
            <a:avLst/>
          </a:prstGeom>
          <a:noFill/>
        </p:spPr>
        <p:txBody>
          <a:bodyPr wrap="none" rtlCol="0">
            <a:spAutoFit/>
          </a:bodyPr>
          <a:lstStyle/>
          <a:p>
            <a:r>
              <a:rPr lang="en-US" dirty="0" smtClean="0">
                <a:solidFill>
                  <a:prstClr val="black"/>
                </a:solidFill>
              </a:rPr>
              <a:t>Cold</a:t>
            </a:r>
          </a:p>
          <a:p>
            <a:endParaRPr lang="en-US" dirty="0">
              <a:solidFill>
                <a:prstClr val="black"/>
              </a:solidFill>
            </a:endParaRPr>
          </a:p>
        </p:txBody>
      </p:sp>
      <p:pic>
        <p:nvPicPr>
          <p:cNvPr id="1032" name="Picture 8" descr="http://www.visualphotos.com/photo/2x3225668/hand_holding_coffee_cup_600-011129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999"/>
          <a:stretch/>
        </p:blipFill>
        <p:spPr bwMode="auto">
          <a:xfrm>
            <a:off x="1259446" y="1295400"/>
            <a:ext cx="1729589"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67080" y="5877791"/>
            <a:ext cx="7443520" cy="923330"/>
          </a:xfrm>
          <a:prstGeom prst="rect">
            <a:avLst/>
          </a:prstGeom>
          <a:noFill/>
        </p:spPr>
        <p:txBody>
          <a:bodyPr wrap="square" rtlCol="0">
            <a:spAutoFit/>
          </a:bodyPr>
          <a:lstStyle/>
          <a:p>
            <a:r>
              <a:rPr lang="en-US" dirty="0">
                <a:solidFill>
                  <a:prstClr val="black"/>
                </a:solidFill>
              </a:rPr>
              <a:t>Hot and cold?</a:t>
            </a:r>
            <a:endParaRPr lang="en-US" sz="1400" dirty="0">
              <a:solidFill>
                <a:prstClr val="black"/>
              </a:solidFill>
            </a:endParaRPr>
          </a:p>
          <a:p>
            <a:r>
              <a:rPr lang="en-US" sz="1400" dirty="0">
                <a:solidFill>
                  <a:prstClr val="black"/>
                </a:solidFill>
              </a:rPr>
              <a:t> </a:t>
            </a:r>
            <a:r>
              <a:rPr lang="en-US" dirty="0">
                <a:solidFill>
                  <a:prstClr val="black"/>
                </a:solidFill>
                <a:hlinkClick r:id="rId4"/>
              </a:rPr>
              <a:t>http://</a:t>
            </a:r>
            <a:r>
              <a:rPr lang="en-US" dirty="0" smtClean="0">
                <a:solidFill>
                  <a:prstClr val="black"/>
                </a:solidFill>
                <a:hlinkClick r:id="rId4"/>
              </a:rPr>
              <a:t>www.youtube.com/watch?v=efOF60dv5KQ</a:t>
            </a:r>
            <a:endParaRPr lang="en-US" dirty="0" smtClean="0">
              <a:solidFill>
                <a:prstClr val="black"/>
              </a:solidFill>
            </a:endParaRPr>
          </a:p>
          <a:p>
            <a:endParaRPr lang="en-US" dirty="0">
              <a:solidFill>
                <a:prstClr val="black"/>
              </a:solidFill>
            </a:endParaRPr>
          </a:p>
        </p:txBody>
      </p:sp>
      <p:sp>
        <p:nvSpPr>
          <p:cNvPr id="3" name="Title 2"/>
          <p:cNvSpPr>
            <a:spLocks noGrp="1"/>
          </p:cNvSpPr>
          <p:nvPr>
            <p:ph type="title"/>
          </p:nvPr>
        </p:nvSpPr>
        <p:spPr/>
        <p:txBody>
          <a:bodyPr/>
          <a:lstStyle/>
          <a:p>
            <a:r>
              <a:rPr lang="en-US" dirty="0" smtClean="0"/>
              <a:t>John Bargh: </a:t>
            </a:r>
            <a:endParaRPr lang="en-US" dirty="0"/>
          </a:p>
        </p:txBody>
      </p:sp>
    </p:spTree>
    <p:extLst>
      <p:ext uri="{BB962C8B-B14F-4D97-AF65-F5344CB8AC3E}">
        <p14:creationId xmlns:p14="http://schemas.microsoft.com/office/powerpoint/2010/main" val="40800327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002A2"/>
        </a:solidFill>
        <a:effectLst/>
      </p:bgPr>
    </p:bg>
    <p:spTree>
      <p:nvGrpSpPr>
        <p:cNvPr id="1" name=""/>
        <p:cNvGrpSpPr/>
        <p:nvPr/>
      </p:nvGrpSpPr>
      <p:grpSpPr>
        <a:xfrm>
          <a:off x="0" y="0"/>
          <a:ext cx="0" cy="0"/>
          <a:chOff x="0" y="0"/>
          <a:chExt cx="0" cy="0"/>
        </a:xfrm>
      </p:grpSpPr>
      <p:sp>
        <p:nvSpPr>
          <p:cNvPr id="11" name="Title 10"/>
          <p:cNvSpPr>
            <a:spLocks noGrp="1"/>
          </p:cNvSpPr>
          <p:nvPr>
            <p:ph type="ctrTitle"/>
          </p:nvPr>
        </p:nvSpPr>
        <p:spPr/>
        <p:txBody>
          <a:bodyPr>
            <a:normAutofit/>
          </a:bodyPr>
          <a:lstStyle/>
          <a:p>
            <a:r>
              <a:rPr lang="en-US" sz="3100" dirty="0" smtClean="0">
                <a:solidFill>
                  <a:schemeClr val="accent2">
                    <a:lumMod val="75000"/>
                  </a:schemeClr>
                </a:solidFill>
              </a:rPr>
              <a:t>THE MISSING HORIZON</a:t>
            </a:r>
            <a:br>
              <a:rPr lang="en-US" sz="3100" dirty="0" smtClean="0">
                <a:solidFill>
                  <a:schemeClr val="accent2">
                    <a:lumMod val="75000"/>
                  </a:schemeClr>
                </a:solidFill>
              </a:rPr>
            </a:br>
            <a:r>
              <a:rPr lang="en-US" sz="2700" dirty="0" smtClean="0">
                <a:solidFill>
                  <a:schemeClr val="accent2">
                    <a:lumMod val="75000"/>
                  </a:schemeClr>
                </a:solidFill>
              </a:rPr>
              <a:t>      </a:t>
            </a:r>
            <a:r>
              <a:rPr lang="en-US" sz="2700" dirty="0">
                <a:solidFill>
                  <a:schemeClr val="accent2">
                    <a:lumMod val="75000"/>
                  </a:schemeClr>
                </a:solidFill>
              </a:rPr>
              <a:t>I</a:t>
            </a:r>
            <a:r>
              <a:rPr lang="en-US" sz="2700" dirty="0" smtClean="0">
                <a:solidFill>
                  <a:schemeClr val="accent2">
                    <a:lumMod val="75000"/>
                  </a:schemeClr>
                </a:solidFill>
              </a:rPr>
              <a:t>ndividual Perception  &amp; perspective</a:t>
            </a:r>
            <a:r>
              <a:rPr lang="en-US" sz="2700" dirty="0" smtClean="0">
                <a:solidFill>
                  <a:srgbClr val="0070C0"/>
                </a:solidFill>
              </a:rPr>
              <a:t/>
            </a:r>
            <a:br>
              <a:rPr lang="en-US" sz="2700" dirty="0" smtClean="0">
                <a:solidFill>
                  <a:srgbClr val="0070C0"/>
                </a:solidFill>
              </a:rPr>
            </a:br>
            <a:endParaRPr lang="en-US" sz="2700" dirty="0">
              <a:solidFill>
                <a:srgbClr val="0070C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362200"/>
            <a:ext cx="268605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507701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rgbClr val="FF3399"/>
            </a:gs>
            <a:gs pos="25000">
              <a:srgbClr val="FF6633"/>
            </a:gs>
            <a:gs pos="50000">
              <a:srgbClr val="FFFF00"/>
            </a:gs>
            <a:gs pos="75000">
              <a:srgbClr val="01A78F"/>
            </a:gs>
            <a:gs pos="100000">
              <a:srgbClr val="3366FF"/>
            </a:gs>
          </a:gsLst>
          <a:lin ang="54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19200" y="914400"/>
            <a:ext cx="7498080" cy="1143000"/>
          </a:xfrm>
        </p:spPr>
        <p:txBody>
          <a:bodyPr>
            <a:normAutofit/>
          </a:bodyPr>
          <a:lstStyle/>
          <a:p>
            <a:r>
              <a:rPr lang="en-US" sz="2800" b="1" dirty="0" smtClean="0">
                <a:solidFill>
                  <a:srgbClr val="0070C0"/>
                </a:solidFill>
              </a:rPr>
              <a:t>Automaticity</a:t>
            </a:r>
            <a:br>
              <a:rPr lang="en-US" sz="2800" b="1" dirty="0" smtClean="0">
                <a:solidFill>
                  <a:srgbClr val="0070C0"/>
                </a:solidFill>
              </a:rPr>
            </a:br>
            <a:endParaRPr lang="en-US" sz="2800" b="1" dirty="0">
              <a:solidFill>
                <a:srgbClr val="0070C0"/>
              </a:solidFill>
            </a:endParaRPr>
          </a:p>
        </p:txBody>
      </p:sp>
      <p:sp>
        <p:nvSpPr>
          <p:cNvPr id="2" name="Content Placeholder 1"/>
          <p:cNvSpPr>
            <a:spLocks noGrp="1"/>
          </p:cNvSpPr>
          <p:nvPr>
            <p:ph idx="1"/>
          </p:nvPr>
        </p:nvSpPr>
        <p:spPr>
          <a:xfrm>
            <a:off x="1524000" y="2438400"/>
            <a:ext cx="2895600" cy="2819400"/>
          </a:xfrm>
        </p:spPr>
        <p:txBody>
          <a:bodyPr/>
          <a:lstStyle/>
          <a:p>
            <a:endParaRPr lang="en-US" dirty="0"/>
          </a:p>
        </p:txBody>
      </p:sp>
    </p:spTree>
    <p:extLst>
      <p:ext uri="{BB962C8B-B14F-4D97-AF65-F5344CB8AC3E}">
        <p14:creationId xmlns:p14="http://schemas.microsoft.com/office/powerpoint/2010/main" val="29297018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609600"/>
            <a:ext cx="3555782" cy="584775"/>
          </a:xfrm>
          <a:prstGeom prst="rect">
            <a:avLst/>
          </a:prstGeom>
          <a:noFill/>
        </p:spPr>
        <p:txBody>
          <a:bodyPr wrap="none" rtlCol="0">
            <a:spAutoFit/>
          </a:bodyPr>
          <a:lstStyle/>
          <a:p>
            <a:r>
              <a:rPr lang="en-US" sz="3200" dirty="0" smtClean="0">
                <a:solidFill>
                  <a:prstClr val="white"/>
                </a:solidFill>
              </a:rPr>
              <a:t>Power of suggestion</a:t>
            </a:r>
            <a:endParaRPr lang="en-US" sz="2400" dirty="0">
              <a:solidFill>
                <a:prstClr val="white"/>
              </a:solidFill>
            </a:endParaRPr>
          </a:p>
        </p:txBody>
      </p:sp>
      <p:sp>
        <p:nvSpPr>
          <p:cNvPr id="4" name="Rectangle 3"/>
          <p:cNvSpPr/>
          <p:nvPr/>
        </p:nvSpPr>
        <p:spPr>
          <a:xfrm>
            <a:off x="914400" y="5791200"/>
            <a:ext cx="5257800" cy="646331"/>
          </a:xfrm>
          <a:prstGeom prst="rect">
            <a:avLst/>
          </a:prstGeom>
        </p:spPr>
        <p:txBody>
          <a:bodyPr wrap="square">
            <a:spAutoFit/>
          </a:bodyPr>
          <a:lstStyle/>
          <a:p>
            <a:r>
              <a:rPr lang="en-US" dirty="0">
                <a:solidFill>
                  <a:prstClr val="white"/>
                </a:solidFill>
                <a:hlinkClick r:id="rId2"/>
              </a:rPr>
              <a:t>https://</a:t>
            </a:r>
            <a:r>
              <a:rPr lang="en-US" dirty="0" smtClean="0">
                <a:solidFill>
                  <a:prstClr val="white"/>
                </a:solidFill>
                <a:hlinkClick r:id="rId2"/>
              </a:rPr>
              <a:t>www.youtube.com/watch?v=Wu1qL0lxp5Y</a:t>
            </a:r>
            <a:endParaRPr lang="en-US" dirty="0" smtClean="0">
              <a:solidFill>
                <a:prstClr val="white"/>
              </a:solidFill>
            </a:endParaRPr>
          </a:p>
          <a:p>
            <a:endParaRPr lang="en-US" dirty="0">
              <a:solidFill>
                <a:prstClr val="white"/>
              </a:solidFill>
            </a:endParaRPr>
          </a:p>
        </p:txBody>
      </p:sp>
      <p:sp>
        <p:nvSpPr>
          <p:cNvPr id="5" name="Rectangle 4"/>
          <p:cNvSpPr/>
          <p:nvPr/>
        </p:nvSpPr>
        <p:spPr>
          <a:xfrm>
            <a:off x="1060862" y="1295400"/>
            <a:ext cx="7321138" cy="400110"/>
          </a:xfrm>
          <a:prstGeom prst="rect">
            <a:avLst/>
          </a:prstGeom>
        </p:spPr>
        <p:txBody>
          <a:bodyPr wrap="square">
            <a:spAutoFit/>
          </a:bodyPr>
          <a:lstStyle/>
          <a:p>
            <a:r>
              <a:rPr lang="en-US" sz="2000" dirty="0" smtClean="0">
                <a:solidFill>
                  <a:prstClr val="white"/>
                </a:solidFill>
              </a:rPr>
              <a:t>What </a:t>
            </a:r>
            <a:r>
              <a:rPr lang="en-US" sz="2000" dirty="0">
                <a:solidFill>
                  <a:prstClr val="white"/>
                </a:solidFill>
              </a:rPr>
              <a:t>we expect influences our </a:t>
            </a:r>
            <a:r>
              <a:rPr lang="en-US" sz="2000" dirty="0" smtClean="0">
                <a:solidFill>
                  <a:prstClr val="white"/>
                </a:solidFill>
              </a:rPr>
              <a:t>behavior, for </a:t>
            </a:r>
            <a:r>
              <a:rPr lang="en-US" sz="2000" dirty="0">
                <a:solidFill>
                  <a:prstClr val="white"/>
                </a:solidFill>
              </a:rPr>
              <a:t>better or worse</a:t>
            </a:r>
          </a:p>
        </p:txBody>
      </p:sp>
      <p:pic>
        <p:nvPicPr>
          <p:cNvPr id="11269" name="Picture 5" descr="http://www.inspirized.com/Quote%20-%20Virgil%20-%20Affirmation%20C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165" y="4510644"/>
            <a:ext cx="3505200" cy="106680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165" y="1905000"/>
            <a:ext cx="3206749" cy="2405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712992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pic>
        <p:nvPicPr>
          <p:cNvPr id="8" name="Picture 7" descr="thinker blue.jpeg"/>
          <p:cNvPicPr>
            <a:picLocks noChangeAspect="1"/>
          </p:cNvPicPr>
          <p:nvPr/>
        </p:nvPicPr>
        <p:blipFill>
          <a:blip r:embed="rId3" cstate="print"/>
          <a:stretch>
            <a:fillRect/>
          </a:stretch>
        </p:blipFill>
        <p:spPr>
          <a:xfrm>
            <a:off x="762000" y="1143000"/>
            <a:ext cx="2528343" cy="1676401"/>
          </a:xfrm>
          <a:prstGeom prst="rect">
            <a:avLst/>
          </a:prstGeom>
        </p:spPr>
      </p:pic>
      <p:sp>
        <p:nvSpPr>
          <p:cNvPr id="4" name="Title 3"/>
          <p:cNvSpPr>
            <a:spLocks noGrp="1"/>
          </p:cNvSpPr>
          <p:nvPr>
            <p:ph type="title"/>
          </p:nvPr>
        </p:nvSpPr>
        <p:spPr>
          <a:xfrm>
            <a:off x="1368829" y="381000"/>
            <a:ext cx="7498080" cy="1143000"/>
          </a:xfrm>
        </p:spPr>
        <p:txBody>
          <a:bodyPr>
            <a:normAutofit/>
          </a:bodyPr>
          <a:lstStyle/>
          <a:p>
            <a:r>
              <a:rPr lang="en-US" sz="3200" dirty="0" smtClean="0">
                <a:solidFill>
                  <a:srgbClr val="7030A0"/>
                </a:solidFill>
              </a:rPr>
              <a:t>TWO SYSTEMS:</a:t>
            </a:r>
            <a:br>
              <a:rPr lang="en-US" sz="3200" dirty="0" smtClean="0">
                <a:solidFill>
                  <a:srgbClr val="7030A0"/>
                </a:solidFill>
              </a:rPr>
            </a:br>
            <a:endParaRPr lang="en-US" sz="3200" dirty="0">
              <a:solidFill>
                <a:srgbClr val="7030A0"/>
              </a:solidFill>
            </a:endParaRPr>
          </a:p>
        </p:txBody>
      </p:sp>
      <p:sp>
        <p:nvSpPr>
          <p:cNvPr id="5" name="Content Placeholder 4"/>
          <p:cNvSpPr>
            <a:spLocks noGrp="1"/>
          </p:cNvSpPr>
          <p:nvPr>
            <p:ph idx="1"/>
          </p:nvPr>
        </p:nvSpPr>
        <p:spPr>
          <a:xfrm>
            <a:off x="1905000" y="990600"/>
            <a:ext cx="7543800" cy="2057400"/>
          </a:xfrm>
        </p:spPr>
        <p:txBody>
          <a:bodyPr>
            <a:normAutofit/>
          </a:bodyPr>
          <a:lstStyle/>
          <a:p>
            <a:endParaRPr lang="en-US" sz="3600" dirty="0" smtClean="0"/>
          </a:p>
          <a:p>
            <a:pPr>
              <a:buNone/>
            </a:pPr>
            <a:endParaRPr lang="en-US" sz="2400" dirty="0" smtClean="0"/>
          </a:p>
          <a:p>
            <a:pPr>
              <a:buNone/>
            </a:pPr>
            <a:endParaRPr lang="en-US" sz="2400" dirty="0" smtClean="0"/>
          </a:p>
        </p:txBody>
      </p:sp>
      <p:pic>
        <p:nvPicPr>
          <p:cNvPr id="7" name="Picture 6" descr="thinker.jpeg"/>
          <p:cNvPicPr>
            <a:picLocks noChangeAspect="1"/>
          </p:cNvPicPr>
          <p:nvPr/>
        </p:nvPicPr>
        <p:blipFill>
          <a:blip r:embed="rId4" cstate="print"/>
          <a:stretch>
            <a:fillRect/>
          </a:stretch>
        </p:blipFill>
        <p:spPr>
          <a:xfrm>
            <a:off x="7056120" y="3487289"/>
            <a:ext cx="1554480" cy="2075311"/>
          </a:xfrm>
          <a:prstGeom prst="rect">
            <a:avLst/>
          </a:prstGeom>
        </p:spPr>
      </p:pic>
      <p:sp>
        <p:nvSpPr>
          <p:cNvPr id="9" name="TextBox 8"/>
          <p:cNvSpPr txBox="1"/>
          <p:nvPr/>
        </p:nvSpPr>
        <p:spPr>
          <a:xfrm>
            <a:off x="1333500" y="3034929"/>
            <a:ext cx="7467600" cy="1446550"/>
          </a:xfrm>
          <a:prstGeom prst="rect">
            <a:avLst/>
          </a:prstGeom>
          <a:noFill/>
        </p:spPr>
        <p:txBody>
          <a:bodyPr wrap="square" rtlCol="0">
            <a:spAutoFit/>
          </a:bodyPr>
          <a:lstStyle/>
          <a:p>
            <a:r>
              <a:rPr lang="en-US" sz="2400" dirty="0">
                <a:solidFill>
                  <a:srgbClr val="7030A0"/>
                </a:solidFill>
              </a:rPr>
              <a:t>Daniel Kahneman | Psychologist | Nobel in Economics</a:t>
            </a:r>
          </a:p>
          <a:p>
            <a:pPr lvl="1"/>
            <a:r>
              <a:rPr lang="en-US" sz="2400" dirty="0">
                <a:solidFill>
                  <a:srgbClr val="7030A0"/>
                </a:solidFill>
              </a:rPr>
              <a:t>Two Systems</a:t>
            </a:r>
          </a:p>
          <a:p>
            <a:pPr lvl="2"/>
            <a:r>
              <a:rPr lang="en-US" sz="2000" dirty="0">
                <a:solidFill>
                  <a:srgbClr val="7030A0"/>
                </a:solidFill>
              </a:rPr>
              <a:t>System One</a:t>
            </a:r>
          </a:p>
          <a:p>
            <a:pPr lvl="2"/>
            <a:r>
              <a:rPr lang="en-US" sz="2000" dirty="0">
                <a:solidFill>
                  <a:srgbClr val="7030A0"/>
                </a:solidFill>
              </a:rPr>
              <a:t>System Two</a:t>
            </a:r>
          </a:p>
        </p:txBody>
      </p:sp>
      <p:sp>
        <p:nvSpPr>
          <p:cNvPr id="10" name="TextBox 9"/>
          <p:cNvSpPr txBox="1"/>
          <p:nvPr/>
        </p:nvSpPr>
        <p:spPr>
          <a:xfrm>
            <a:off x="914400" y="4953000"/>
            <a:ext cx="8153400" cy="1631216"/>
          </a:xfrm>
          <a:prstGeom prst="rect">
            <a:avLst/>
          </a:prstGeom>
          <a:noFill/>
        </p:spPr>
        <p:txBody>
          <a:bodyPr wrap="square" rtlCol="0">
            <a:spAutoFit/>
          </a:bodyPr>
          <a:lstStyle/>
          <a:p>
            <a:r>
              <a:rPr lang="en-US" sz="2000" dirty="0">
                <a:solidFill>
                  <a:srgbClr val="0070C0"/>
                </a:solidFill>
              </a:rPr>
              <a:t>   </a:t>
            </a:r>
            <a:r>
              <a:rPr lang="en-US" sz="2000" dirty="0" smtClean="0">
                <a:solidFill>
                  <a:srgbClr val="0070C0"/>
                </a:solidFill>
              </a:rPr>
              <a:t> </a:t>
            </a:r>
            <a:r>
              <a:rPr lang="en-US" sz="2000" b="1" dirty="0">
                <a:solidFill>
                  <a:srgbClr val="002060"/>
                </a:solidFill>
              </a:rPr>
              <a:t>&gt;&gt;  </a:t>
            </a:r>
            <a:r>
              <a:rPr lang="en-US" sz="2000" b="1" dirty="0" smtClean="0">
                <a:solidFill>
                  <a:srgbClr val="002060"/>
                </a:solidFill>
              </a:rPr>
              <a:t>A little experiment </a:t>
            </a:r>
            <a:r>
              <a:rPr lang="en-US" sz="2000" b="1" dirty="0">
                <a:solidFill>
                  <a:srgbClr val="002060"/>
                </a:solidFill>
              </a:rPr>
              <a:t>in how your mind works</a:t>
            </a:r>
            <a:r>
              <a:rPr lang="en-US" sz="2000" b="1" dirty="0" smtClean="0">
                <a:solidFill>
                  <a:srgbClr val="002060"/>
                </a:solidFill>
              </a:rPr>
              <a:t>:</a:t>
            </a:r>
          </a:p>
          <a:p>
            <a:endParaRPr lang="en-US" sz="2000" b="1" dirty="0">
              <a:solidFill>
                <a:srgbClr val="002060"/>
              </a:solidFill>
            </a:endParaRPr>
          </a:p>
          <a:p>
            <a:r>
              <a:rPr lang="en-US" sz="2000" dirty="0">
                <a:solidFill>
                  <a:srgbClr val="002060"/>
                </a:solidFill>
              </a:rPr>
              <a:t>    </a:t>
            </a:r>
            <a:r>
              <a:rPr lang="en-US" sz="2000" b="1" dirty="0">
                <a:solidFill>
                  <a:srgbClr val="002060"/>
                </a:solidFill>
              </a:rPr>
              <a:t>Q:  If a bat and a ball cost $1.10 </a:t>
            </a:r>
            <a:endParaRPr lang="en-US" sz="2000" b="1" dirty="0" smtClean="0">
              <a:solidFill>
                <a:srgbClr val="002060"/>
              </a:solidFill>
            </a:endParaRPr>
          </a:p>
          <a:p>
            <a:r>
              <a:rPr lang="en-US" sz="2000" b="1" dirty="0">
                <a:solidFill>
                  <a:srgbClr val="002060"/>
                </a:solidFill>
              </a:rPr>
              <a:t> </a:t>
            </a:r>
            <a:r>
              <a:rPr lang="en-US" sz="2000" b="1" dirty="0" smtClean="0">
                <a:solidFill>
                  <a:srgbClr val="002060"/>
                </a:solidFill>
              </a:rPr>
              <a:t>         and </a:t>
            </a:r>
            <a:r>
              <a:rPr lang="en-US" sz="2000" b="1" dirty="0">
                <a:solidFill>
                  <a:srgbClr val="002060"/>
                </a:solidFill>
              </a:rPr>
              <a:t>the bat is $1.00 more than </a:t>
            </a:r>
            <a:r>
              <a:rPr lang="en-US" sz="2000" b="1" dirty="0" smtClean="0">
                <a:solidFill>
                  <a:srgbClr val="002060"/>
                </a:solidFill>
              </a:rPr>
              <a:t>the </a:t>
            </a:r>
            <a:r>
              <a:rPr lang="en-US" sz="2000" b="1" dirty="0">
                <a:solidFill>
                  <a:srgbClr val="002060"/>
                </a:solidFill>
              </a:rPr>
              <a:t>ball,  </a:t>
            </a:r>
            <a:endParaRPr lang="en-US" sz="2000" b="1" dirty="0" smtClean="0">
              <a:solidFill>
                <a:srgbClr val="002060"/>
              </a:solidFill>
            </a:endParaRPr>
          </a:p>
          <a:p>
            <a:r>
              <a:rPr lang="en-US" sz="2000" b="1" dirty="0">
                <a:solidFill>
                  <a:srgbClr val="002060"/>
                </a:solidFill>
              </a:rPr>
              <a:t> </a:t>
            </a:r>
            <a:r>
              <a:rPr lang="en-US" sz="2000" b="1" dirty="0" smtClean="0">
                <a:solidFill>
                  <a:srgbClr val="002060"/>
                </a:solidFill>
              </a:rPr>
              <a:t>         how </a:t>
            </a:r>
            <a:r>
              <a:rPr lang="en-US" sz="2000" b="1" dirty="0">
                <a:solidFill>
                  <a:srgbClr val="002060"/>
                </a:solidFill>
              </a:rPr>
              <a:t>much does the ball cost?</a:t>
            </a:r>
          </a:p>
        </p:txBody>
      </p:sp>
    </p:spTree>
    <p:extLst>
      <p:ext uri="{BB962C8B-B14F-4D97-AF65-F5344CB8AC3E}">
        <p14:creationId xmlns:p14="http://schemas.microsoft.com/office/powerpoint/2010/main" val="296372680"/>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Dual Processing</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US" sz="2400" dirty="0">
                <a:solidFill>
                  <a:srgbClr val="7030A0"/>
                </a:solidFill>
                <a:effectLst>
                  <a:outerShdw blurRad="50000" dist="30000" dir="5400000" algn="tl" rotWithShape="0">
                    <a:srgbClr val="000000">
                      <a:alpha val="30000"/>
                    </a:srgbClr>
                  </a:outerShdw>
                </a:effectLst>
              </a:rPr>
              <a:t>Thinking Fast, Thinking </a:t>
            </a:r>
            <a:r>
              <a:rPr lang="en-US" sz="2400" dirty="0" smtClean="0">
                <a:solidFill>
                  <a:srgbClr val="7030A0"/>
                </a:solidFill>
                <a:effectLst>
                  <a:outerShdw blurRad="50000" dist="30000" dir="5400000" algn="tl" rotWithShape="0">
                    <a:srgbClr val="000000">
                      <a:alpha val="30000"/>
                    </a:srgbClr>
                  </a:outerShdw>
                </a:effectLst>
              </a:rPr>
              <a:t>Slow</a:t>
            </a:r>
          </a:p>
          <a:p>
            <a:pPr>
              <a:buFont typeface="Wingdings" panose="05000000000000000000" pitchFamily="2" charset="2"/>
              <a:buChar char="q"/>
            </a:pPr>
            <a:r>
              <a:rPr lang="en-US" sz="2400" dirty="0" smtClean="0">
                <a:solidFill>
                  <a:srgbClr val="7030A0"/>
                </a:solidFill>
                <a:effectLst>
                  <a:outerShdw blurRad="50000" dist="30000" dir="5400000" algn="tl" rotWithShape="0">
                    <a:srgbClr val="000000">
                      <a:alpha val="30000"/>
                    </a:srgbClr>
                  </a:outerShdw>
                </a:effectLst>
              </a:rPr>
              <a:t>System One, System Two</a:t>
            </a:r>
          </a:p>
          <a:p>
            <a:pPr>
              <a:buFont typeface="Wingdings" panose="05000000000000000000" pitchFamily="2" charset="2"/>
              <a:buChar char="q"/>
            </a:pPr>
            <a:r>
              <a:rPr lang="en-US" sz="2400" dirty="0" smtClean="0">
                <a:solidFill>
                  <a:srgbClr val="7030A0"/>
                </a:solidFill>
                <a:effectLst>
                  <a:outerShdw blurRad="50000" dist="30000" dir="5400000" algn="tl" rotWithShape="0">
                    <a:srgbClr val="000000">
                      <a:alpha val="30000"/>
                    </a:srgbClr>
                  </a:outerShdw>
                </a:effectLst>
              </a:rPr>
              <a:t>Implicit, Explicit</a:t>
            </a:r>
          </a:p>
          <a:p>
            <a:endParaRPr lang="en-US" sz="2400" dirty="0">
              <a:solidFill>
                <a:srgbClr val="7030A0"/>
              </a:solidFill>
              <a:effectLst>
                <a:outerShdw blurRad="50000" dist="30000" dir="5400000" algn="tl" rotWithShape="0">
                  <a:srgbClr val="000000">
                    <a:alpha val="30000"/>
                  </a:srgbClr>
                </a:outerShdw>
              </a:effectLst>
            </a:endParaRPr>
          </a:p>
          <a:p>
            <a:pPr marL="82296" indent="0">
              <a:buNone/>
            </a:pPr>
            <a:r>
              <a:rPr lang="en-US" sz="2400" dirty="0" smtClean="0">
                <a:solidFill>
                  <a:srgbClr val="7030A0"/>
                </a:solidFill>
                <a:effectLst>
                  <a:outerShdw blurRad="50000" dist="30000" dir="5400000" algn="tl" rotWithShape="0">
                    <a:srgbClr val="000000">
                      <a:alpha val="30000"/>
                    </a:srgbClr>
                  </a:outerShdw>
                </a:effectLst>
              </a:rPr>
              <a:t>System One | Implicit</a:t>
            </a:r>
          </a:p>
          <a:p>
            <a:pPr>
              <a:buFont typeface="Arial" panose="020B0604020202020204" pitchFamily="34" charset="0"/>
              <a:buChar char="•"/>
            </a:pPr>
            <a:r>
              <a:rPr lang="en-US" sz="2400" dirty="0" smtClean="0">
                <a:solidFill>
                  <a:srgbClr val="7030A0"/>
                </a:solidFill>
                <a:effectLst>
                  <a:outerShdw blurRad="50000" dist="30000" dir="5400000" algn="tl" rotWithShape="0">
                    <a:srgbClr val="000000">
                      <a:alpha val="30000"/>
                    </a:srgbClr>
                  </a:outerShdw>
                </a:effectLst>
              </a:rPr>
              <a:t>Fast, quick, efficient, automatic, unconscious</a:t>
            </a:r>
          </a:p>
          <a:p>
            <a:pPr marL="82296" indent="0">
              <a:buNone/>
            </a:pPr>
            <a:endParaRPr lang="en-US" sz="2400" dirty="0" smtClean="0">
              <a:solidFill>
                <a:srgbClr val="7030A0"/>
              </a:solidFill>
              <a:effectLst>
                <a:outerShdw blurRad="50000" dist="30000" dir="5400000" algn="tl" rotWithShape="0">
                  <a:srgbClr val="000000">
                    <a:alpha val="30000"/>
                  </a:srgbClr>
                </a:outerShdw>
              </a:effectLst>
            </a:endParaRPr>
          </a:p>
          <a:p>
            <a:pPr marL="82296" indent="0">
              <a:buNone/>
            </a:pPr>
            <a:r>
              <a:rPr lang="en-US" sz="2400" dirty="0" smtClean="0">
                <a:solidFill>
                  <a:srgbClr val="7030A0"/>
                </a:solidFill>
                <a:effectLst>
                  <a:outerShdw blurRad="50000" dist="30000" dir="5400000" algn="tl" rotWithShape="0">
                    <a:srgbClr val="000000">
                      <a:alpha val="30000"/>
                    </a:srgbClr>
                  </a:outerShdw>
                </a:effectLst>
              </a:rPr>
              <a:t>System Two | Explicit</a:t>
            </a:r>
          </a:p>
          <a:p>
            <a:pPr>
              <a:buFont typeface="Arial" panose="020B0604020202020204" pitchFamily="34" charset="0"/>
              <a:buChar char="•"/>
            </a:pPr>
            <a:r>
              <a:rPr lang="en-US" sz="2400" dirty="0" smtClean="0">
                <a:solidFill>
                  <a:srgbClr val="7030A0"/>
                </a:solidFill>
                <a:effectLst>
                  <a:outerShdw blurRad="50000" dist="30000" dir="5400000" algn="tl" rotWithShape="0">
                    <a:srgbClr val="000000">
                      <a:alpha val="30000"/>
                    </a:srgbClr>
                  </a:outerShdw>
                </a:effectLst>
              </a:rPr>
              <a:t>Laborious, slow, analytic, conscious working memory</a:t>
            </a:r>
            <a:endParaRPr lang="en-US" sz="2400" dirty="0" smtClean="0">
              <a:solidFill>
                <a:srgbClr val="7030A0"/>
              </a:solidFill>
            </a:endParaRPr>
          </a:p>
          <a:p>
            <a:pPr>
              <a:buFont typeface="Arial" panose="020B0604020202020204" pitchFamily="34" charset="0"/>
              <a:buChar char="•"/>
            </a:pPr>
            <a:endParaRPr lang="en-US" sz="2400" dirty="0">
              <a:solidFill>
                <a:srgbClr val="7030A0"/>
              </a:solidFill>
              <a:effectLst>
                <a:outerShdw blurRad="50000" dist="30000" dir="5400000" algn="tl" rotWithShape="0">
                  <a:srgbClr val="000000">
                    <a:alpha val="30000"/>
                  </a:srgbClr>
                </a:outerShdw>
              </a:effectLst>
            </a:endParaRPr>
          </a:p>
        </p:txBody>
      </p:sp>
    </p:spTree>
    <p:extLst>
      <p:ext uri="{BB962C8B-B14F-4D97-AF65-F5344CB8AC3E}">
        <p14:creationId xmlns:p14="http://schemas.microsoft.com/office/powerpoint/2010/main" val="266401581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9200" y="-152400"/>
            <a:ext cx="7498080" cy="1143000"/>
          </a:xfrm>
        </p:spPr>
        <p:txBody>
          <a:bodyPr>
            <a:normAutofit/>
          </a:bodyPr>
          <a:lstStyle/>
          <a:p>
            <a:r>
              <a:rPr lang="en-US" sz="2800" dirty="0" smtClean="0"/>
              <a:t>For more information  | class one:</a:t>
            </a:r>
            <a:endParaRPr lang="en-US" sz="2800" dirty="0"/>
          </a:p>
        </p:txBody>
      </p:sp>
      <p:sp>
        <p:nvSpPr>
          <p:cNvPr id="4" name="Content Placeholder 3"/>
          <p:cNvSpPr>
            <a:spLocks noGrp="1"/>
          </p:cNvSpPr>
          <p:nvPr>
            <p:ph idx="1"/>
          </p:nvPr>
        </p:nvSpPr>
        <p:spPr>
          <a:xfrm>
            <a:off x="1066800" y="304800"/>
            <a:ext cx="7696200" cy="5715000"/>
          </a:xfrm>
        </p:spPr>
        <p:txBody>
          <a:bodyPr>
            <a:normAutofit/>
          </a:bodyPr>
          <a:lstStyle/>
          <a:p>
            <a:pPr marL="82296" indent="0">
              <a:buNone/>
            </a:pPr>
            <a:endParaRPr lang="en-US" sz="1200" dirty="0"/>
          </a:p>
          <a:p>
            <a:pPr marL="82296" indent="0">
              <a:buNone/>
            </a:pPr>
            <a:endParaRPr lang="en-US" sz="1100" b="1" dirty="0" smtClean="0"/>
          </a:p>
          <a:p>
            <a:pPr marL="82296" indent="0">
              <a:buNone/>
            </a:pPr>
            <a:r>
              <a:rPr lang="en-US" sz="1100" b="1" dirty="0" smtClean="0"/>
              <a:t>Dr. </a:t>
            </a:r>
            <a:r>
              <a:rPr lang="en-US" sz="1100" b="1" dirty="0" err="1" smtClean="0"/>
              <a:t>Gazziniga</a:t>
            </a:r>
            <a:r>
              <a:rPr lang="en-US" sz="1100" b="1" dirty="0" smtClean="0"/>
              <a:t>: Split </a:t>
            </a:r>
            <a:r>
              <a:rPr lang="en-US" sz="1100" b="1" dirty="0"/>
              <a:t>brain </a:t>
            </a:r>
            <a:r>
              <a:rPr lang="en-US" sz="1100" b="1" dirty="0" smtClean="0"/>
              <a:t>research</a:t>
            </a:r>
          </a:p>
          <a:p>
            <a:pPr marL="82296" indent="0">
              <a:buNone/>
            </a:pPr>
            <a:r>
              <a:rPr lang="en-US" sz="1100" dirty="0" smtClean="0">
                <a:hlinkClick r:id="rId2"/>
              </a:rPr>
              <a:t>http</a:t>
            </a:r>
            <a:r>
              <a:rPr lang="en-US" sz="1100" dirty="0">
                <a:hlinkClick r:id="rId2"/>
              </a:rPr>
              <a:t>://www.informationphilosopher.com/solutions/scientists/gazzaniga</a:t>
            </a:r>
            <a:r>
              <a:rPr lang="en-US" sz="1100" dirty="0" smtClean="0">
                <a:hlinkClick r:id="rId2"/>
              </a:rPr>
              <a:t>/</a:t>
            </a:r>
            <a:endParaRPr lang="en-US" sz="1100" b="1" dirty="0" smtClean="0"/>
          </a:p>
          <a:p>
            <a:pPr marL="82296" indent="0">
              <a:buNone/>
            </a:pPr>
            <a:r>
              <a:rPr lang="en-US" sz="1100" b="1" dirty="0" smtClean="0"/>
              <a:t>Dr. </a:t>
            </a:r>
            <a:r>
              <a:rPr lang="en-US" sz="1100" b="1" dirty="0" err="1" smtClean="0"/>
              <a:t>Gazzinga</a:t>
            </a:r>
            <a:r>
              <a:rPr lang="en-US" sz="1100" b="1" dirty="0" smtClean="0"/>
              <a:t> and Alan </a:t>
            </a:r>
            <a:r>
              <a:rPr lang="en-US" sz="1100" b="1" dirty="0" err="1" smtClean="0"/>
              <a:t>Alda</a:t>
            </a:r>
            <a:r>
              <a:rPr lang="en-US" sz="1100" b="1" dirty="0" smtClean="0"/>
              <a:t>   -Brains work independently</a:t>
            </a:r>
          </a:p>
          <a:p>
            <a:pPr marL="82296" indent="0">
              <a:buNone/>
            </a:pPr>
            <a:r>
              <a:rPr lang="en-US" sz="1100" b="1" dirty="0">
                <a:hlinkClick r:id="rId3"/>
              </a:rPr>
              <a:t>https://</a:t>
            </a:r>
            <a:r>
              <a:rPr lang="en-US" sz="1100" b="1" dirty="0" smtClean="0">
                <a:hlinkClick r:id="rId3"/>
              </a:rPr>
              <a:t>www.youtube.com/watch?v=lfGwsAdS9Dc</a:t>
            </a:r>
            <a:endParaRPr lang="en-US" sz="1100" dirty="0"/>
          </a:p>
          <a:p>
            <a:pPr marL="82296" indent="0">
              <a:buNone/>
            </a:pPr>
            <a:r>
              <a:rPr lang="en-US" sz="1100" b="1" dirty="0"/>
              <a:t>The Interpreter Within: </a:t>
            </a:r>
            <a:r>
              <a:rPr lang="en-US" sz="1100" b="1" dirty="0" smtClean="0"/>
              <a:t> The </a:t>
            </a:r>
            <a:r>
              <a:rPr lang="en-US" sz="1100" b="1" dirty="0"/>
              <a:t>Glue of Conscious </a:t>
            </a:r>
            <a:r>
              <a:rPr lang="en-US" sz="1100" b="1" dirty="0" smtClean="0"/>
              <a:t>Experience</a:t>
            </a:r>
            <a:endParaRPr lang="en-US" sz="1100" b="1" dirty="0"/>
          </a:p>
          <a:p>
            <a:pPr marL="82296" indent="0">
              <a:buNone/>
            </a:pPr>
            <a:r>
              <a:rPr lang="en-US" sz="1100" dirty="0" smtClean="0">
                <a:hlinkClick r:id="rId4"/>
              </a:rPr>
              <a:t>http</a:t>
            </a:r>
            <a:r>
              <a:rPr lang="en-US" sz="1100" dirty="0">
                <a:hlinkClick r:id="rId4"/>
              </a:rPr>
              <a:t>://</a:t>
            </a:r>
            <a:r>
              <a:rPr lang="en-US" sz="1100" dirty="0" smtClean="0">
                <a:hlinkClick r:id="rId4"/>
              </a:rPr>
              <a:t>www.dana.org/Cerebrum/Default.aspx?id=39343</a:t>
            </a:r>
            <a:endParaRPr lang="en-US" sz="1100" dirty="0" smtClean="0"/>
          </a:p>
          <a:p>
            <a:pPr marL="0" lvl="0" indent="0">
              <a:spcBef>
                <a:spcPts val="0"/>
              </a:spcBef>
              <a:buClrTx/>
              <a:buSzTx/>
              <a:buNone/>
            </a:pPr>
            <a:r>
              <a:rPr lang="en-US" sz="1100" dirty="0" smtClean="0">
                <a:solidFill>
                  <a:prstClr val="black"/>
                </a:solidFill>
                <a:latin typeface="Calibri"/>
              </a:rPr>
              <a:t> Dr</a:t>
            </a:r>
            <a:r>
              <a:rPr lang="en-US" sz="1100" dirty="0">
                <a:solidFill>
                  <a:prstClr val="black"/>
                </a:solidFill>
                <a:latin typeface="Calibri"/>
              </a:rPr>
              <a:t>. </a:t>
            </a:r>
            <a:r>
              <a:rPr lang="en-US" sz="1100" dirty="0" err="1">
                <a:solidFill>
                  <a:prstClr val="black"/>
                </a:solidFill>
                <a:latin typeface="Calibri"/>
              </a:rPr>
              <a:t>Ganziga</a:t>
            </a:r>
            <a:r>
              <a:rPr lang="en-US" sz="1100" dirty="0">
                <a:solidFill>
                  <a:prstClr val="black"/>
                </a:solidFill>
                <a:latin typeface="Calibri"/>
              </a:rPr>
              <a:t>, split-brain research</a:t>
            </a:r>
          </a:p>
          <a:p>
            <a:pPr marL="0" lvl="0" indent="0">
              <a:spcBef>
                <a:spcPts val="0"/>
              </a:spcBef>
              <a:buClrTx/>
              <a:buSzTx/>
              <a:buNone/>
            </a:pPr>
            <a:r>
              <a:rPr lang="en-US" sz="1100" dirty="0">
                <a:solidFill>
                  <a:prstClr val="black"/>
                </a:solidFill>
                <a:latin typeface="Calibri"/>
                <a:hlinkClick r:id="rId5"/>
              </a:rPr>
              <a:t>http://www.nytimes.com/2011/11/01/science/telling-the-story-of-the-brains-cacophony-of-competing-voices.html?pagewanted=all</a:t>
            </a:r>
            <a:endParaRPr lang="en-US" sz="1100" dirty="0">
              <a:solidFill>
                <a:prstClr val="black"/>
              </a:solidFill>
              <a:latin typeface="Calibri"/>
            </a:endParaRPr>
          </a:p>
          <a:p>
            <a:pPr marL="0" lvl="0" indent="0">
              <a:spcBef>
                <a:spcPts val="0"/>
              </a:spcBef>
              <a:buClrTx/>
              <a:buSzTx/>
              <a:buNone/>
            </a:pPr>
            <a:endParaRPr lang="en-US" sz="1100" dirty="0" smtClean="0">
              <a:solidFill>
                <a:prstClr val="black"/>
              </a:solidFill>
              <a:latin typeface="Calibri"/>
            </a:endParaRPr>
          </a:p>
          <a:p>
            <a:pPr marL="0" lvl="0" indent="0">
              <a:spcBef>
                <a:spcPts val="0"/>
              </a:spcBef>
              <a:buClrTx/>
              <a:buSzTx/>
              <a:buNone/>
            </a:pPr>
            <a:r>
              <a:rPr lang="en-US" sz="1100" dirty="0" smtClean="0">
                <a:solidFill>
                  <a:prstClr val="black"/>
                </a:solidFill>
                <a:latin typeface="Calibri"/>
              </a:rPr>
              <a:t> Video</a:t>
            </a:r>
            <a:r>
              <a:rPr lang="en-US" sz="1100" dirty="0">
                <a:solidFill>
                  <a:prstClr val="black"/>
                </a:solidFill>
                <a:latin typeface="Calibri"/>
              </a:rPr>
              <a:t>: </a:t>
            </a:r>
            <a:r>
              <a:rPr lang="en-US" sz="1100" dirty="0">
                <a:solidFill>
                  <a:prstClr val="black"/>
                </a:solidFill>
                <a:latin typeface="Calibri"/>
                <a:hlinkClick r:id="rId6"/>
              </a:rPr>
              <a:t>http://www.nytimes.com/video/science/100000001142409/michael-gazzaniga.html</a:t>
            </a:r>
            <a:endParaRPr lang="en-US" sz="1100" dirty="0">
              <a:solidFill>
                <a:prstClr val="black"/>
              </a:solidFill>
              <a:latin typeface="Calibri"/>
            </a:endParaRPr>
          </a:p>
          <a:p>
            <a:pPr marL="0" lvl="0" indent="0">
              <a:spcBef>
                <a:spcPts val="0"/>
              </a:spcBef>
              <a:buClrTx/>
              <a:buSzTx/>
              <a:buNone/>
            </a:pPr>
            <a:r>
              <a:rPr lang="en-US" sz="1100" dirty="0">
                <a:solidFill>
                  <a:prstClr val="black"/>
                </a:solidFill>
                <a:latin typeface="Calibri"/>
                <a:hlinkClick r:id="rId7"/>
              </a:rPr>
              <a:t>http://bigthink.com/users/michaelgazzaniga</a:t>
            </a:r>
            <a:endParaRPr lang="en-US" sz="1100" dirty="0">
              <a:solidFill>
                <a:prstClr val="black"/>
              </a:solidFill>
              <a:latin typeface="Calibri"/>
            </a:endParaRPr>
          </a:p>
          <a:p>
            <a:pPr marL="0" lvl="0" indent="0">
              <a:spcBef>
                <a:spcPts val="0"/>
              </a:spcBef>
              <a:buClrTx/>
              <a:buSzTx/>
              <a:buNone/>
            </a:pPr>
            <a:endParaRPr lang="en-US" sz="1100" dirty="0">
              <a:solidFill>
                <a:prstClr val="black"/>
              </a:solidFill>
              <a:latin typeface="Calibri"/>
            </a:endParaRPr>
          </a:p>
          <a:p>
            <a:pPr marL="0" lvl="0" indent="0">
              <a:spcBef>
                <a:spcPts val="0"/>
              </a:spcBef>
              <a:buClrTx/>
              <a:buSzTx/>
              <a:buNone/>
            </a:pPr>
            <a:r>
              <a:rPr lang="en-US" sz="1100" b="1" dirty="0">
                <a:solidFill>
                  <a:prstClr val="black"/>
                </a:solidFill>
                <a:latin typeface="Calibri"/>
              </a:rPr>
              <a:t>Legal Responsibility </a:t>
            </a:r>
          </a:p>
          <a:p>
            <a:pPr marL="0" lvl="0" indent="0">
              <a:spcBef>
                <a:spcPts val="0"/>
              </a:spcBef>
              <a:buClrTx/>
              <a:buSzTx/>
              <a:buNone/>
            </a:pPr>
            <a:r>
              <a:rPr lang="en-US" sz="1100" b="1" dirty="0">
                <a:solidFill>
                  <a:prstClr val="black"/>
                </a:solidFill>
                <a:latin typeface="Calibri"/>
              </a:rPr>
              <a:t>Center for Law, Brain and Behavior  </a:t>
            </a:r>
            <a:r>
              <a:rPr lang="en-US" sz="1100" dirty="0">
                <a:solidFill>
                  <a:prstClr val="black"/>
                </a:solidFill>
                <a:latin typeface="Calibri"/>
                <a:hlinkClick r:id="rId8"/>
              </a:rPr>
              <a:t>http://clbb.mgh.harvard.edu/criminal-responsibility</a:t>
            </a:r>
            <a:r>
              <a:rPr lang="en-US" sz="1100" dirty="0" smtClean="0">
                <a:solidFill>
                  <a:prstClr val="black"/>
                </a:solidFill>
                <a:latin typeface="Calibri"/>
                <a:hlinkClick r:id="rId8"/>
              </a:rPr>
              <a:t>/</a:t>
            </a:r>
            <a:endParaRPr lang="en-US" sz="1100" dirty="0"/>
          </a:p>
          <a:p>
            <a:pPr marL="82296" indent="0">
              <a:buNone/>
            </a:pPr>
            <a:r>
              <a:rPr lang="en-US" sz="1100" b="1" dirty="0" smtClean="0"/>
              <a:t>Coma </a:t>
            </a:r>
            <a:r>
              <a:rPr lang="en-US" sz="1100" b="1" dirty="0"/>
              <a:t>Patients</a:t>
            </a:r>
            <a:r>
              <a:rPr lang="en-US" sz="1100" dirty="0" smtClean="0"/>
              <a:t>: </a:t>
            </a:r>
            <a:r>
              <a:rPr lang="en-US" sz="1100" dirty="0" smtClean="0">
                <a:hlinkClick r:id="rId9"/>
              </a:rPr>
              <a:t>http</a:t>
            </a:r>
            <a:r>
              <a:rPr lang="en-US" sz="1100" dirty="0">
                <a:hlinkClick r:id="rId9"/>
              </a:rPr>
              <a:t>://</a:t>
            </a:r>
            <a:r>
              <a:rPr lang="en-US" sz="1100" dirty="0" smtClean="0">
                <a:hlinkClick r:id="rId9"/>
              </a:rPr>
              <a:t>www.medpagetoday.com/Neurology/HeadTrauma/40947</a:t>
            </a:r>
            <a:endParaRPr lang="en-US" sz="1100" dirty="0" smtClean="0"/>
          </a:p>
          <a:p>
            <a:pPr marL="82296" indent="0">
              <a:buNone/>
            </a:pPr>
            <a:r>
              <a:rPr lang="en-US" sz="1100" b="1" dirty="0" smtClean="0"/>
              <a:t>See Monkey, See </a:t>
            </a:r>
            <a:r>
              <a:rPr lang="en-US" sz="1100" b="1" dirty="0"/>
              <a:t>monkey Do</a:t>
            </a:r>
            <a:r>
              <a:rPr lang="en-US" sz="1100" b="1" dirty="0" smtClean="0"/>
              <a:t>:  Mirror Neuron Research</a:t>
            </a:r>
          </a:p>
          <a:p>
            <a:pPr marL="82296" indent="0">
              <a:buNone/>
            </a:pPr>
            <a:r>
              <a:rPr lang="en-US" sz="1100" dirty="0" smtClean="0">
                <a:hlinkClick r:id="rId10"/>
              </a:rPr>
              <a:t>http</a:t>
            </a:r>
            <a:r>
              <a:rPr lang="en-US" sz="1100" dirty="0">
                <a:hlinkClick r:id="rId10"/>
              </a:rPr>
              <a:t>://</a:t>
            </a:r>
            <a:r>
              <a:rPr lang="en-US" sz="1100" dirty="0" smtClean="0">
                <a:hlinkClick r:id="rId10"/>
              </a:rPr>
              <a:t>www.psychologicalscience.org/index.php/news/releases/monkey-see-monkey-do-the-role-of-mirror-neurons-in-human-behavior.html</a:t>
            </a:r>
            <a:endParaRPr lang="en-US" sz="1100" dirty="0" smtClean="0"/>
          </a:p>
          <a:p>
            <a:pPr lvl="0">
              <a:buClr>
                <a:srgbClr val="629DD1"/>
              </a:buClr>
              <a:buNone/>
            </a:pPr>
            <a:r>
              <a:rPr lang="en-US" sz="1100" b="1" dirty="0">
                <a:solidFill>
                  <a:srgbClr val="002060"/>
                </a:solidFill>
              </a:rPr>
              <a:t>See Monkey,  See Monkey Do</a:t>
            </a:r>
          </a:p>
          <a:p>
            <a:pPr lvl="0">
              <a:buClr>
                <a:srgbClr val="629DD1"/>
              </a:buClr>
              <a:buNone/>
            </a:pPr>
            <a:r>
              <a:rPr lang="en-US" sz="1100" dirty="0">
                <a:solidFill>
                  <a:srgbClr val="66CCFF"/>
                </a:solidFill>
                <a:hlinkClick r:id="rId11"/>
              </a:rPr>
              <a:t>http://www.pbs.org/wgbh/nova/education/body/mirror-neurons.html</a:t>
            </a:r>
            <a:endParaRPr lang="en-US" sz="1100" dirty="0">
              <a:solidFill>
                <a:srgbClr val="66CCFF"/>
              </a:solidFill>
            </a:endParaRPr>
          </a:p>
          <a:p>
            <a:pPr lvl="0">
              <a:buClr>
                <a:srgbClr val="629DD1"/>
              </a:buClr>
              <a:buNone/>
            </a:pPr>
            <a:r>
              <a:rPr lang="en-US" sz="1100" b="1" dirty="0">
                <a:solidFill>
                  <a:srgbClr val="002060"/>
                </a:solidFill>
              </a:rPr>
              <a:t>Mirror Neurons and Intention</a:t>
            </a:r>
          </a:p>
          <a:p>
            <a:pPr lvl="0">
              <a:buClr>
                <a:srgbClr val="629DD1"/>
              </a:buClr>
              <a:buNone/>
            </a:pPr>
            <a:r>
              <a:rPr lang="en-US" sz="1100" dirty="0">
                <a:solidFill>
                  <a:prstClr val="black"/>
                </a:solidFill>
                <a:hlinkClick r:id="rId12"/>
              </a:rPr>
              <a:t>http://www.youtube.com/watch?v=Tq1-ZxV9Dc4</a:t>
            </a:r>
            <a:endParaRPr lang="en-US" sz="1100" dirty="0">
              <a:solidFill>
                <a:prstClr val="black"/>
              </a:solidFill>
            </a:endParaRPr>
          </a:p>
          <a:p>
            <a:pPr marL="82296" indent="0">
              <a:buNone/>
            </a:pPr>
            <a:endParaRPr lang="en-US" sz="1200" dirty="0" smtClean="0"/>
          </a:p>
          <a:p>
            <a:pPr marL="82296" indent="0">
              <a:buNone/>
            </a:pPr>
            <a:endParaRPr lang="en-US" sz="1600" dirty="0" smtClean="0"/>
          </a:p>
          <a:p>
            <a:pPr marL="82296" indent="0">
              <a:buNone/>
            </a:pPr>
            <a:endParaRPr lang="en-US" sz="1600" dirty="0"/>
          </a:p>
          <a:p>
            <a:pPr marL="82296" indent="0">
              <a:buNone/>
            </a:pPr>
            <a:endParaRPr lang="en-US" sz="1600" dirty="0" smtClean="0"/>
          </a:p>
          <a:p>
            <a:pPr marL="82296" indent="0">
              <a:buNone/>
            </a:pPr>
            <a:endParaRPr lang="en-US" sz="1600" dirty="0"/>
          </a:p>
          <a:p>
            <a:pPr marL="82296" indent="0">
              <a:buNone/>
            </a:pPr>
            <a:endParaRPr lang="en-US" sz="1600" dirty="0" smtClean="0"/>
          </a:p>
          <a:p>
            <a:pPr marL="82296" indent="0">
              <a:buNone/>
            </a:pPr>
            <a:endParaRPr lang="en-US" sz="1600" dirty="0" smtClean="0"/>
          </a:p>
          <a:p>
            <a:pPr marL="82296" indent="0">
              <a:buNone/>
            </a:pPr>
            <a:endParaRPr lang="en-US" sz="1400" dirty="0"/>
          </a:p>
          <a:p>
            <a:pPr marL="82296" lvl="0" indent="0">
              <a:buClr>
                <a:srgbClr val="629DD1"/>
              </a:buClr>
              <a:buNone/>
            </a:pPr>
            <a:endParaRPr lang="en-US" dirty="0">
              <a:solidFill>
                <a:prstClr val="black"/>
              </a:solidFill>
            </a:endParaRPr>
          </a:p>
          <a:p>
            <a:pPr marL="82296" indent="0">
              <a:buNone/>
            </a:pPr>
            <a:endParaRPr lang="en-US" dirty="0" smtClean="0"/>
          </a:p>
          <a:p>
            <a:pPr marL="82296" indent="0">
              <a:buNone/>
            </a:pPr>
            <a:endParaRPr lang="en-US" dirty="0"/>
          </a:p>
        </p:txBody>
      </p:sp>
    </p:spTree>
    <p:extLst>
      <p:ext uri="{BB962C8B-B14F-4D97-AF65-F5344CB8AC3E}">
        <p14:creationId xmlns:p14="http://schemas.microsoft.com/office/powerpoint/2010/main" val="150578742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1143000"/>
            <a:ext cx="8001000" cy="3924151"/>
          </a:xfrm>
          <a:prstGeom prst="rect">
            <a:avLst/>
          </a:prstGeom>
        </p:spPr>
        <p:txBody>
          <a:bodyPr wrap="square">
            <a:spAutoFit/>
          </a:bodyPr>
          <a:lstStyle/>
          <a:p>
            <a:pPr marL="285750" lvl="0" indent="-285750">
              <a:buFont typeface="Arial" panose="020B0604020202020204" pitchFamily="34" charset="0"/>
              <a:buChar char="•"/>
            </a:pPr>
            <a:r>
              <a:rPr lang="en-US" sz="1400" dirty="0">
                <a:solidFill>
                  <a:prstClr val="black"/>
                </a:solidFill>
              </a:rPr>
              <a:t>James Holmes video as a teenager, as an adult killer: </a:t>
            </a:r>
            <a:r>
              <a:rPr lang="en-US" sz="900" dirty="0">
                <a:solidFill>
                  <a:prstClr val="black"/>
                </a:solidFill>
                <a:hlinkClick r:id="rId3"/>
              </a:rPr>
              <a:t>https://</a:t>
            </a:r>
            <a:r>
              <a:rPr lang="en-US" sz="900" dirty="0" smtClean="0">
                <a:solidFill>
                  <a:prstClr val="black"/>
                </a:solidFill>
                <a:hlinkClick r:id="rId3"/>
              </a:rPr>
              <a:t>www.youtube.com/watch?v=RKB0Oene5Ys</a:t>
            </a:r>
            <a:endParaRPr lang="en-US" sz="900" dirty="0" smtClean="0">
              <a:solidFill>
                <a:prstClr val="black"/>
              </a:solidFill>
            </a:endParaRPr>
          </a:p>
          <a:p>
            <a:pPr lvl="0"/>
            <a:endParaRPr lang="en-US" sz="900" b="1" dirty="0">
              <a:solidFill>
                <a:prstClr val="black"/>
              </a:solidFill>
              <a:latin typeface="Calibri"/>
            </a:endParaRPr>
          </a:p>
          <a:p>
            <a:pPr marL="171450" lvl="0" indent="-171450">
              <a:buFont typeface="Arial" panose="020B0604020202020204" pitchFamily="34" charset="0"/>
              <a:buChar char="•"/>
            </a:pPr>
            <a:r>
              <a:rPr lang="en-US" sz="1100" b="1" dirty="0" smtClean="0">
                <a:solidFill>
                  <a:prstClr val="black"/>
                </a:solidFill>
                <a:latin typeface="Calibri"/>
              </a:rPr>
              <a:t>Legal </a:t>
            </a:r>
            <a:r>
              <a:rPr lang="en-US" sz="1100" b="1" dirty="0">
                <a:solidFill>
                  <a:prstClr val="black"/>
                </a:solidFill>
                <a:latin typeface="Calibri"/>
              </a:rPr>
              <a:t>Responsibility </a:t>
            </a:r>
          </a:p>
          <a:p>
            <a:pPr lvl="0"/>
            <a:r>
              <a:rPr lang="en-US" sz="1100" b="1" dirty="0" smtClean="0">
                <a:solidFill>
                  <a:prstClr val="black"/>
                </a:solidFill>
                <a:latin typeface="Calibri"/>
              </a:rPr>
              <a:t>     Center </a:t>
            </a:r>
            <a:r>
              <a:rPr lang="en-US" sz="1100" b="1" dirty="0">
                <a:solidFill>
                  <a:prstClr val="black"/>
                </a:solidFill>
                <a:latin typeface="Calibri"/>
              </a:rPr>
              <a:t>for Law, Brain and Behavior  </a:t>
            </a:r>
            <a:r>
              <a:rPr lang="en-US" sz="1100" dirty="0">
                <a:solidFill>
                  <a:prstClr val="black"/>
                </a:solidFill>
                <a:latin typeface="Calibri"/>
                <a:hlinkClick r:id="rId4"/>
              </a:rPr>
              <a:t>http://clbb.mgh.harvard.edu/criminal-responsibility</a:t>
            </a:r>
            <a:r>
              <a:rPr lang="en-US" sz="1100" dirty="0" smtClean="0">
                <a:solidFill>
                  <a:prstClr val="black"/>
                </a:solidFill>
                <a:latin typeface="Calibri"/>
                <a:hlinkClick r:id="rId4"/>
              </a:rPr>
              <a:t>/</a:t>
            </a:r>
            <a:endParaRPr lang="en-US" sz="900" dirty="0">
              <a:solidFill>
                <a:prstClr val="black"/>
              </a:solidFill>
            </a:endParaRPr>
          </a:p>
          <a:p>
            <a:pPr marL="365760" lvl="0" indent="-283464">
              <a:spcBef>
                <a:spcPts val="600"/>
              </a:spcBef>
              <a:buClr>
                <a:srgbClr val="629DD1"/>
              </a:buClr>
              <a:buSzPct val="80000"/>
              <a:buFont typeface="Wingdings 2"/>
              <a:buChar char=""/>
            </a:pPr>
            <a:r>
              <a:rPr lang="en-US" sz="1400" dirty="0" smtClean="0">
                <a:solidFill>
                  <a:prstClr val="black"/>
                </a:solidFill>
              </a:rPr>
              <a:t>Skinner </a:t>
            </a:r>
            <a:r>
              <a:rPr lang="en-US" sz="1400" dirty="0">
                <a:solidFill>
                  <a:prstClr val="black"/>
                </a:solidFill>
              </a:rPr>
              <a:t>experiments with pigeons </a:t>
            </a:r>
            <a:r>
              <a:rPr lang="en-US" sz="1400" dirty="0">
                <a:solidFill>
                  <a:prstClr val="black"/>
                </a:solidFill>
                <a:hlinkClick r:id="rId5"/>
              </a:rPr>
              <a:t>https://www.youtube.com/watch?v=HHH9gu5h2Qg</a:t>
            </a:r>
            <a:endParaRPr lang="en-US" sz="1400" dirty="0">
              <a:solidFill>
                <a:prstClr val="black"/>
              </a:solidFill>
            </a:endParaRPr>
          </a:p>
          <a:p>
            <a:pPr marL="365760" lvl="0" indent="-283464">
              <a:spcBef>
                <a:spcPts val="600"/>
              </a:spcBef>
              <a:buClr>
                <a:srgbClr val="629DD1"/>
              </a:buClr>
              <a:buSzPct val="80000"/>
              <a:buFont typeface="Wingdings 2"/>
              <a:buChar char=""/>
            </a:pPr>
            <a:r>
              <a:rPr lang="en-US" sz="1400" dirty="0">
                <a:solidFill>
                  <a:prstClr val="black"/>
                </a:solidFill>
              </a:rPr>
              <a:t>Skinner, free will, and the </a:t>
            </a:r>
            <a:r>
              <a:rPr lang="en-US" sz="1400" dirty="0" smtClean="0">
                <a:solidFill>
                  <a:prstClr val="black"/>
                </a:solidFill>
              </a:rPr>
              <a:t>implications: </a:t>
            </a:r>
            <a:r>
              <a:rPr lang="en-US" sz="1400" dirty="0" smtClean="0">
                <a:solidFill>
                  <a:prstClr val="black"/>
                </a:solidFill>
                <a:hlinkClick r:id="rId6"/>
              </a:rPr>
              <a:t>https</a:t>
            </a:r>
            <a:r>
              <a:rPr lang="en-US" sz="1400" dirty="0">
                <a:solidFill>
                  <a:prstClr val="black"/>
                </a:solidFill>
                <a:hlinkClick r:id="rId6"/>
              </a:rPr>
              <a:t>://</a:t>
            </a:r>
            <a:r>
              <a:rPr lang="en-US" sz="1400" dirty="0" smtClean="0">
                <a:solidFill>
                  <a:prstClr val="black"/>
                </a:solidFill>
                <a:hlinkClick r:id="rId6"/>
              </a:rPr>
              <a:t>www.youtube.com/watch?v=rTND_HGrP08</a:t>
            </a:r>
            <a:endParaRPr lang="en-US" sz="1400" dirty="0">
              <a:solidFill>
                <a:prstClr val="black"/>
              </a:solidFill>
            </a:endParaRPr>
          </a:p>
          <a:p>
            <a:pPr marL="365760" lvl="0" indent="-283464">
              <a:spcBef>
                <a:spcPts val="600"/>
              </a:spcBef>
              <a:buClr>
                <a:srgbClr val="629DD1"/>
              </a:buClr>
              <a:buSzPct val="80000"/>
              <a:buFont typeface="Wingdings 2"/>
              <a:buChar char=""/>
            </a:pPr>
            <a:r>
              <a:rPr lang="en-US" sz="1400" dirty="0" smtClean="0">
                <a:solidFill>
                  <a:prstClr val="black"/>
                </a:solidFill>
              </a:rPr>
              <a:t>Quantum </a:t>
            </a:r>
            <a:r>
              <a:rPr lang="en-US" sz="1400" dirty="0">
                <a:solidFill>
                  <a:prstClr val="black"/>
                </a:solidFill>
              </a:rPr>
              <a:t>Research on Consciousness:  </a:t>
            </a:r>
            <a:r>
              <a:rPr lang="en-US" sz="1400" dirty="0" err="1">
                <a:solidFill>
                  <a:prstClr val="black"/>
                </a:solidFill>
              </a:rPr>
              <a:t>Hameroff</a:t>
            </a:r>
            <a:r>
              <a:rPr lang="en-US" sz="1400" dirty="0">
                <a:solidFill>
                  <a:prstClr val="black"/>
                </a:solidFill>
              </a:rPr>
              <a:t> and Penrose </a:t>
            </a:r>
            <a:r>
              <a:rPr lang="en-US" sz="1400" dirty="0">
                <a:solidFill>
                  <a:prstClr val="black"/>
                </a:solidFill>
                <a:hlinkClick r:id="rId7"/>
              </a:rPr>
              <a:t>http://</a:t>
            </a:r>
            <a:r>
              <a:rPr lang="en-US" sz="1400" dirty="0" smtClean="0">
                <a:solidFill>
                  <a:prstClr val="black"/>
                </a:solidFill>
                <a:hlinkClick r:id="rId7"/>
              </a:rPr>
              <a:t>www.sciencedaily.com/releases/2014/01/140116085105.htm</a:t>
            </a:r>
            <a:endParaRPr lang="en-US" sz="1400" dirty="0" smtClean="0">
              <a:solidFill>
                <a:prstClr val="black"/>
              </a:solidFill>
            </a:endParaRPr>
          </a:p>
          <a:p>
            <a:pPr marL="365760" lvl="0" indent="-283464">
              <a:spcBef>
                <a:spcPts val="600"/>
              </a:spcBef>
              <a:buClr>
                <a:srgbClr val="629DD1"/>
              </a:buClr>
              <a:buSzPct val="80000"/>
              <a:buFont typeface="Wingdings 2"/>
              <a:buChar char=""/>
            </a:pPr>
            <a:r>
              <a:rPr lang="en-US" sz="1400" dirty="0" err="1" smtClean="0">
                <a:solidFill>
                  <a:prstClr val="black"/>
                </a:solidFill>
              </a:rPr>
              <a:t>Optogentics</a:t>
            </a:r>
            <a:r>
              <a:rPr lang="en-US" sz="1400" dirty="0">
                <a:solidFill>
                  <a:prstClr val="black"/>
                </a:solidFill>
              </a:rPr>
              <a:t>:  </a:t>
            </a:r>
            <a:r>
              <a:rPr lang="en-US" sz="1400" dirty="0">
                <a:solidFill>
                  <a:prstClr val="black"/>
                </a:solidFill>
                <a:hlinkClick r:id="rId8"/>
              </a:rPr>
              <a:t>http://</a:t>
            </a:r>
            <a:r>
              <a:rPr lang="en-US" sz="1400" dirty="0" smtClean="0">
                <a:solidFill>
                  <a:prstClr val="black"/>
                </a:solidFill>
                <a:hlinkClick r:id="rId8"/>
              </a:rPr>
              <a:t>video.mit.edu/watch/optogenetics-controlling-the-brain-with-light-7659/</a:t>
            </a:r>
            <a:endParaRPr lang="en-US" sz="1400" dirty="0" smtClean="0">
              <a:solidFill>
                <a:prstClr val="black"/>
              </a:solidFill>
            </a:endParaRPr>
          </a:p>
          <a:p>
            <a:pPr marL="365760" lvl="0" indent="-283464">
              <a:spcBef>
                <a:spcPts val="600"/>
              </a:spcBef>
              <a:buClr>
                <a:srgbClr val="629DD1"/>
              </a:buClr>
              <a:buSzPct val="80000"/>
              <a:buFont typeface="Wingdings 2"/>
              <a:buChar char=""/>
            </a:pPr>
            <a:endParaRPr lang="en-US" sz="1400" b="1" dirty="0">
              <a:solidFill>
                <a:prstClr val="black"/>
              </a:solidFill>
            </a:endParaRPr>
          </a:p>
          <a:p>
            <a:pPr marL="365760" lvl="0" indent="-283464">
              <a:spcBef>
                <a:spcPts val="600"/>
              </a:spcBef>
              <a:buClr>
                <a:srgbClr val="629DD1"/>
              </a:buClr>
              <a:buSzPct val="80000"/>
              <a:buFont typeface="Wingdings 2"/>
              <a:buChar char=""/>
            </a:pPr>
            <a:r>
              <a:rPr lang="en-US" sz="1400" b="1" dirty="0">
                <a:solidFill>
                  <a:prstClr val="black"/>
                </a:solidFill>
              </a:rPr>
              <a:t>Marshmallow </a:t>
            </a:r>
            <a:r>
              <a:rPr lang="en-US" sz="1400" b="1" dirty="0" smtClean="0">
                <a:solidFill>
                  <a:prstClr val="black"/>
                </a:solidFill>
              </a:rPr>
              <a:t>Test with comments by original psychologist- </a:t>
            </a:r>
            <a:r>
              <a:rPr lang="en-US" sz="1400" dirty="0" smtClean="0"/>
              <a:t>Walter </a:t>
            </a:r>
            <a:r>
              <a:rPr lang="en-US" sz="1400" dirty="0" err="1" smtClean="0"/>
              <a:t>Mischel</a:t>
            </a:r>
            <a:endParaRPr lang="en-US" sz="1400" dirty="0" smtClean="0"/>
          </a:p>
          <a:p>
            <a:pPr marL="365760" lvl="0" indent="-283464">
              <a:spcBef>
                <a:spcPts val="600"/>
              </a:spcBef>
              <a:buClr>
                <a:srgbClr val="629DD1"/>
              </a:buClr>
              <a:buSzPct val="80000"/>
              <a:buFont typeface="Wingdings 2"/>
              <a:buChar char=""/>
            </a:pPr>
            <a:r>
              <a:rPr lang="en-US" sz="1400" b="1" dirty="0" smtClean="0">
                <a:solidFill>
                  <a:prstClr val="black"/>
                </a:solidFill>
                <a:hlinkClick r:id="rId9"/>
              </a:rPr>
              <a:t>http</a:t>
            </a:r>
            <a:r>
              <a:rPr lang="en-US" sz="1400" b="1" dirty="0">
                <a:solidFill>
                  <a:prstClr val="black"/>
                </a:solidFill>
                <a:hlinkClick r:id="rId9"/>
              </a:rPr>
              <a:t>://www.cnn.com/2014/12/22/us/marshmallow-test</a:t>
            </a:r>
            <a:r>
              <a:rPr lang="en-US" sz="1400" b="1" dirty="0" smtClean="0">
                <a:solidFill>
                  <a:prstClr val="black"/>
                </a:solidFill>
                <a:hlinkClick r:id="rId9"/>
              </a:rPr>
              <a:t>/</a:t>
            </a:r>
            <a:endParaRPr lang="en-US" sz="1400" b="1" dirty="0" smtClean="0">
              <a:solidFill>
                <a:prstClr val="black"/>
              </a:solidFill>
            </a:endParaRPr>
          </a:p>
          <a:p>
            <a:pPr marL="365760" lvl="0" indent="-283464">
              <a:spcBef>
                <a:spcPts val="600"/>
              </a:spcBef>
              <a:buClr>
                <a:srgbClr val="629DD1"/>
              </a:buClr>
              <a:buSzPct val="80000"/>
              <a:buFont typeface="Wingdings 2"/>
              <a:buChar char=""/>
            </a:pPr>
            <a:r>
              <a:rPr lang="en-US" sz="1400" b="1" dirty="0" smtClean="0">
                <a:solidFill>
                  <a:prstClr val="black"/>
                </a:solidFill>
              </a:rPr>
              <a:t>Marshmallow test: </a:t>
            </a:r>
            <a:r>
              <a:rPr lang="en-US" sz="1400" b="1" dirty="0" smtClean="0">
                <a:solidFill>
                  <a:prstClr val="black"/>
                </a:solidFill>
                <a:hlinkClick r:id="rId10"/>
              </a:rPr>
              <a:t>https</a:t>
            </a:r>
            <a:r>
              <a:rPr lang="en-US" sz="1400" b="1" dirty="0">
                <a:solidFill>
                  <a:prstClr val="black"/>
                </a:solidFill>
                <a:hlinkClick r:id="rId10"/>
              </a:rPr>
              <a:t>://</a:t>
            </a:r>
            <a:r>
              <a:rPr lang="en-US" sz="1400" b="1" dirty="0" smtClean="0">
                <a:solidFill>
                  <a:prstClr val="black"/>
                </a:solidFill>
                <a:hlinkClick r:id="rId10"/>
              </a:rPr>
              <a:t>www.youtube.com/watch?v=Yo4WF3cSd9Q</a:t>
            </a:r>
            <a:endParaRPr lang="en-US" sz="1400" b="1" dirty="0" smtClean="0">
              <a:solidFill>
                <a:prstClr val="black"/>
              </a:solidFill>
            </a:endParaRPr>
          </a:p>
          <a:p>
            <a:pPr marL="82296" lvl="0">
              <a:spcBef>
                <a:spcPts val="600"/>
              </a:spcBef>
              <a:buClr>
                <a:srgbClr val="629DD1"/>
              </a:buClr>
              <a:buSzPct val="80000"/>
            </a:pPr>
            <a:endParaRPr lang="en-US" sz="1400" dirty="0" smtClean="0">
              <a:hlinkClick r:id="rId11"/>
            </a:endParaRPr>
          </a:p>
          <a:p>
            <a:pPr marL="365760" lvl="0" indent="-283464">
              <a:spcBef>
                <a:spcPts val="600"/>
              </a:spcBef>
              <a:buClr>
                <a:srgbClr val="629DD1"/>
              </a:buClr>
              <a:buSzPct val="80000"/>
              <a:buFont typeface="Wingdings 2"/>
              <a:buChar char=""/>
            </a:pPr>
            <a:r>
              <a:rPr lang="en-US" sz="1400" dirty="0" smtClean="0">
                <a:solidFill>
                  <a:prstClr val="black"/>
                </a:solidFill>
                <a:hlinkClick r:id="rId11"/>
              </a:rPr>
              <a:t>http</a:t>
            </a:r>
            <a:r>
              <a:rPr lang="en-US" sz="1400" dirty="0">
                <a:solidFill>
                  <a:prstClr val="black"/>
                </a:solidFill>
                <a:hlinkClick r:id="rId11"/>
              </a:rPr>
              <a:t>://scienceblogs.com/neurophilosophy/2010/03/30/magnetic-manipulation-of-the-sense-of-morailty</a:t>
            </a:r>
            <a:r>
              <a:rPr lang="en-US" sz="1400" dirty="0" smtClean="0">
                <a:solidFill>
                  <a:prstClr val="black"/>
                </a:solidFill>
                <a:hlinkClick r:id="rId11"/>
              </a:rPr>
              <a:t>/</a:t>
            </a:r>
            <a:endParaRPr lang="en-US" sz="1400" dirty="0" smtClean="0">
              <a:solidFill>
                <a:prstClr val="black"/>
              </a:solidFill>
            </a:endParaRPr>
          </a:p>
        </p:txBody>
      </p:sp>
      <p:sp>
        <p:nvSpPr>
          <p:cNvPr id="5" name="TextBox 4"/>
          <p:cNvSpPr txBox="1"/>
          <p:nvPr/>
        </p:nvSpPr>
        <p:spPr>
          <a:xfrm>
            <a:off x="1447800" y="533400"/>
            <a:ext cx="2757486" cy="369332"/>
          </a:xfrm>
          <a:prstGeom prst="rect">
            <a:avLst/>
          </a:prstGeom>
          <a:noFill/>
        </p:spPr>
        <p:txBody>
          <a:bodyPr wrap="none" rtlCol="0">
            <a:spAutoFit/>
          </a:bodyPr>
          <a:lstStyle/>
          <a:p>
            <a:r>
              <a:rPr lang="en-US" dirty="0" smtClean="0"/>
              <a:t>SOURCES FOR CLASS # 2</a:t>
            </a:r>
            <a:endParaRPr lang="en-US" dirty="0"/>
          </a:p>
        </p:txBody>
      </p:sp>
      <p:sp>
        <p:nvSpPr>
          <p:cNvPr id="2" name="TextBox 1"/>
          <p:cNvSpPr txBox="1"/>
          <p:nvPr/>
        </p:nvSpPr>
        <p:spPr>
          <a:xfrm>
            <a:off x="1219200" y="4267200"/>
            <a:ext cx="2272289" cy="523220"/>
          </a:xfrm>
          <a:prstGeom prst="rect">
            <a:avLst/>
          </a:prstGeom>
          <a:noFill/>
        </p:spPr>
        <p:txBody>
          <a:bodyPr wrap="none" rtlCol="0">
            <a:spAutoFit/>
          </a:bodyPr>
          <a:lstStyle/>
          <a:p>
            <a:endParaRPr lang="en-US" sz="1400" dirty="0" smtClean="0"/>
          </a:p>
          <a:p>
            <a:r>
              <a:rPr lang="en-US" sz="1400" dirty="0" smtClean="0"/>
              <a:t>Morality and Theory of Mind</a:t>
            </a:r>
            <a:endParaRPr lang="en-US" sz="1400" dirty="0"/>
          </a:p>
        </p:txBody>
      </p:sp>
    </p:spTree>
    <p:extLst>
      <p:ext uri="{BB962C8B-B14F-4D97-AF65-F5344CB8AC3E}">
        <p14:creationId xmlns:p14="http://schemas.microsoft.com/office/powerpoint/2010/main" val="328289996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682094"/>
            <a:ext cx="7924800" cy="4832092"/>
          </a:xfrm>
          <a:prstGeom prst="rect">
            <a:avLst/>
          </a:prstGeom>
        </p:spPr>
        <p:txBody>
          <a:bodyPr wrap="square">
            <a:spAutoFit/>
          </a:bodyPr>
          <a:lstStyle/>
          <a:p>
            <a:pPr marL="82296" lvl="0">
              <a:spcBef>
                <a:spcPts val="600"/>
              </a:spcBef>
              <a:buClr>
                <a:srgbClr val="629DD1"/>
              </a:buClr>
              <a:buSzPct val="80000"/>
            </a:pPr>
            <a:r>
              <a:rPr lang="en-US" sz="1600" b="1" dirty="0" smtClean="0">
                <a:solidFill>
                  <a:prstClr val="black"/>
                </a:solidFill>
              </a:rPr>
              <a:t>Class # 3</a:t>
            </a:r>
          </a:p>
          <a:p>
            <a:pPr marL="82296" lvl="0">
              <a:spcBef>
                <a:spcPts val="600"/>
              </a:spcBef>
              <a:buClr>
                <a:srgbClr val="629DD1"/>
              </a:buClr>
              <a:buSzPct val="80000"/>
            </a:pPr>
            <a:r>
              <a:rPr lang="en-US" sz="1600" b="1" dirty="0" smtClean="0">
                <a:solidFill>
                  <a:prstClr val="black"/>
                </a:solidFill>
              </a:rPr>
              <a:t>Change </a:t>
            </a:r>
            <a:r>
              <a:rPr lang="en-US" sz="1600" b="1" dirty="0">
                <a:solidFill>
                  <a:prstClr val="black"/>
                </a:solidFill>
              </a:rPr>
              <a:t>Blindness</a:t>
            </a:r>
          </a:p>
          <a:p>
            <a:pPr lvl="0"/>
            <a:r>
              <a:rPr lang="en-US" sz="1200" dirty="0">
                <a:solidFill>
                  <a:prstClr val="black"/>
                </a:solidFill>
              </a:rPr>
              <a:t>Whodunit:  </a:t>
            </a:r>
            <a:r>
              <a:rPr lang="en-US" sz="1200" dirty="0">
                <a:solidFill>
                  <a:prstClr val="black"/>
                </a:solidFill>
                <a:hlinkClick r:id="rId2"/>
              </a:rPr>
              <a:t>https://www.youtube.com/watch?v=S9WC-vWCkkU</a:t>
            </a:r>
            <a:endParaRPr lang="en-US" sz="1200" dirty="0">
              <a:solidFill>
                <a:prstClr val="black"/>
              </a:solidFill>
            </a:endParaRPr>
          </a:p>
          <a:p>
            <a:pPr lvl="0"/>
            <a:r>
              <a:rPr lang="en-US" sz="1200" dirty="0" err="1">
                <a:solidFill>
                  <a:prstClr val="black"/>
                </a:solidFill>
              </a:rPr>
              <a:t>Quirkology</a:t>
            </a:r>
            <a:r>
              <a:rPr lang="en-US" sz="1200" dirty="0">
                <a:solidFill>
                  <a:prstClr val="black"/>
                </a:solidFill>
              </a:rPr>
              <a:t>: Card Trick</a:t>
            </a:r>
          </a:p>
          <a:p>
            <a:pPr lvl="0"/>
            <a:r>
              <a:rPr lang="en-US" sz="1200" dirty="0">
                <a:solidFill>
                  <a:prstClr val="black"/>
                </a:solidFill>
                <a:hlinkClick r:id="rId3"/>
              </a:rPr>
              <a:t>https://www.youtube.com/watch?annotation_id=annotation_262395&amp;feature=iv&amp;src_vid=voAntzB7EwE&amp;v=v3iPrBrGSJM</a:t>
            </a:r>
            <a:endParaRPr lang="en-US" sz="1200" dirty="0">
              <a:solidFill>
                <a:prstClr val="black"/>
              </a:solidFill>
            </a:endParaRPr>
          </a:p>
          <a:p>
            <a:pPr lvl="0"/>
            <a:endParaRPr lang="en-US" sz="1200" dirty="0">
              <a:solidFill>
                <a:prstClr val="black"/>
              </a:solidFill>
            </a:endParaRPr>
          </a:p>
          <a:p>
            <a:pPr lvl="0"/>
            <a:r>
              <a:rPr lang="en-US" sz="1200" dirty="0">
                <a:solidFill>
                  <a:prstClr val="black"/>
                </a:solidFill>
              </a:rPr>
              <a:t>Harvard Experiment:  </a:t>
            </a:r>
            <a:r>
              <a:rPr lang="en-US" sz="1200" dirty="0">
                <a:solidFill>
                  <a:prstClr val="black"/>
                </a:solidFill>
                <a:hlinkClick r:id="rId4"/>
              </a:rPr>
              <a:t>http://www.youtube.com/watch?v=38XO7ac9eSs</a:t>
            </a:r>
            <a:endParaRPr lang="en-US" sz="1200" dirty="0">
              <a:solidFill>
                <a:prstClr val="black"/>
              </a:solidFill>
            </a:endParaRPr>
          </a:p>
          <a:p>
            <a:pPr lvl="0"/>
            <a:endParaRPr lang="en-US" sz="1200" dirty="0">
              <a:solidFill>
                <a:prstClr val="black"/>
              </a:solidFill>
            </a:endParaRPr>
          </a:p>
          <a:p>
            <a:pPr lvl="0"/>
            <a:r>
              <a:rPr lang="en-US" sz="1200" dirty="0">
                <a:solidFill>
                  <a:prstClr val="black"/>
                </a:solidFill>
              </a:rPr>
              <a:t>University of Chicago :   </a:t>
            </a:r>
            <a:r>
              <a:rPr lang="en-US" sz="1200" dirty="0">
                <a:solidFill>
                  <a:prstClr val="black"/>
                </a:solidFill>
                <a:hlinkClick r:id="rId5"/>
              </a:rPr>
              <a:t>http://www.youtube.com/watch?v=UtKt8YF7dgQ</a:t>
            </a:r>
            <a:endParaRPr lang="en-US" sz="1200" dirty="0">
              <a:solidFill>
                <a:prstClr val="black"/>
              </a:solidFill>
            </a:endParaRPr>
          </a:p>
          <a:p>
            <a:pPr marL="82296" lvl="0">
              <a:spcBef>
                <a:spcPts val="600"/>
              </a:spcBef>
              <a:buClr>
                <a:srgbClr val="629DD1"/>
              </a:buClr>
              <a:buSzPct val="80000"/>
            </a:pPr>
            <a:r>
              <a:rPr lang="en-US" sz="1400" dirty="0">
                <a:solidFill>
                  <a:prstClr val="black"/>
                </a:solidFill>
              </a:rPr>
              <a:t>Nova: </a:t>
            </a:r>
            <a:r>
              <a:rPr lang="en-US" sz="1400" dirty="0">
                <a:solidFill>
                  <a:prstClr val="black"/>
                </a:solidFill>
                <a:hlinkClick r:id="rId6"/>
              </a:rPr>
              <a:t>https://www.youtube.com/watch?v=VkrrVozZR2c</a:t>
            </a:r>
            <a:endParaRPr lang="en-US" sz="1400" dirty="0">
              <a:solidFill>
                <a:prstClr val="black"/>
              </a:solidFill>
            </a:endParaRPr>
          </a:p>
          <a:p>
            <a:pPr marL="82296" lvl="0">
              <a:spcBef>
                <a:spcPts val="600"/>
              </a:spcBef>
              <a:buClr>
                <a:srgbClr val="629DD1"/>
              </a:buClr>
              <a:buSzPct val="80000"/>
            </a:pPr>
            <a:r>
              <a:rPr lang="en-US" sz="1600" b="1" dirty="0">
                <a:solidFill>
                  <a:prstClr val="black"/>
                </a:solidFill>
              </a:rPr>
              <a:t>Automaticity</a:t>
            </a:r>
          </a:p>
          <a:p>
            <a:pPr marL="82296" lvl="0">
              <a:spcBef>
                <a:spcPts val="600"/>
              </a:spcBef>
              <a:buClr>
                <a:srgbClr val="629DD1"/>
              </a:buClr>
              <a:buSzPct val="80000"/>
            </a:pPr>
            <a:r>
              <a:rPr lang="en-US" sz="1400" dirty="0">
                <a:solidFill>
                  <a:prstClr val="black"/>
                </a:solidFill>
              </a:rPr>
              <a:t>John Bargh:  </a:t>
            </a:r>
            <a:r>
              <a:rPr lang="en-US" sz="1400" dirty="0">
                <a:solidFill>
                  <a:prstClr val="black"/>
                </a:solidFill>
                <a:hlinkClick r:id="rId7"/>
              </a:rPr>
              <a:t>http://www.psych.nyu.edu/bargh/</a:t>
            </a:r>
            <a:endParaRPr lang="en-US" sz="1400" dirty="0">
              <a:solidFill>
                <a:prstClr val="black"/>
              </a:solidFill>
            </a:endParaRPr>
          </a:p>
          <a:p>
            <a:pPr marL="82296" lvl="0">
              <a:spcBef>
                <a:spcPts val="600"/>
              </a:spcBef>
              <a:buClr>
                <a:srgbClr val="629DD1"/>
              </a:buClr>
              <a:buSzPct val="80000"/>
            </a:pPr>
            <a:r>
              <a:rPr lang="en-US" sz="1400" dirty="0">
                <a:solidFill>
                  <a:prstClr val="black"/>
                </a:solidFill>
              </a:rPr>
              <a:t>Will is caused, not free:  </a:t>
            </a:r>
            <a:r>
              <a:rPr lang="en-US" sz="1400" dirty="0">
                <a:solidFill>
                  <a:prstClr val="black"/>
                </a:solidFill>
                <a:hlinkClick r:id="rId8"/>
              </a:rPr>
              <a:t>http://www.psychologytoday.com/blog/the-natural-unconscious/200906/the-will-is-caused-not-free</a:t>
            </a:r>
            <a:endParaRPr lang="en-US" sz="1400" dirty="0">
              <a:solidFill>
                <a:prstClr val="black"/>
              </a:solidFill>
            </a:endParaRPr>
          </a:p>
          <a:p>
            <a:pPr marL="82296" lvl="0">
              <a:spcBef>
                <a:spcPts val="600"/>
              </a:spcBef>
              <a:buClr>
                <a:srgbClr val="629DD1"/>
              </a:buClr>
              <a:buSzPct val="80000"/>
            </a:pPr>
            <a:r>
              <a:rPr lang="en-US" sz="1400" dirty="0">
                <a:solidFill>
                  <a:prstClr val="black"/>
                </a:solidFill>
              </a:rPr>
              <a:t>Bargh lecture: </a:t>
            </a:r>
            <a:r>
              <a:rPr lang="en-US" sz="1400" dirty="0">
                <a:solidFill>
                  <a:prstClr val="black"/>
                </a:solidFill>
                <a:hlinkClick r:id="rId9"/>
              </a:rPr>
              <a:t>https://www.youtube.com/watch?v=pWSC48EUg-8</a:t>
            </a:r>
            <a:endParaRPr lang="en-US" sz="1400" dirty="0">
              <a:solidFill>
                <a:prstClr val="black"/>
              </a:solidFill>
            </a:endParaRPr>
          </a:p>
          <a:p>
            <a:pPr marL="82296" lvl="0">
              <a:spcBef>
                <a:spcPts val="600"/>
              </a:spcBef>
              <a:buClr>
                <a:srgbClr val="629DD1"/>
              </a:buClr>
              <a:buSzPct val="80000"/>
            </a:pPr>
            <a:endParaRPr lang="en-US" sz="1400" dirty="0">
              <a:solidFill>
                <a:prstClr val="black"/>
              </a:solidFill>
            </a:endParaRPr>
          </a:p>
          <a:p>
            <a:pPr marL="82296" lvl="0">
              <a:spcBef>
                <a:spcPts val="600"/>
              </a:spcBef>
              <a:buClr>
                <a:srgbClr val="629DD1"/>
              </a:buClr>
              <a:buSzPct val="80000"/>
            </a:pPr>
            <a:r>
              <a:rPr lang="en-US" sz="1400" b="1" dirty="0">
                <a:solidFill>
                  <a:prstClr val="black"/>
                </a:solidFill>
              </a:rPr>
              <a:t>CONFORMITY </a:t>
            </a:r>
            <a:r>
              <a:rPr lang="en-US" sz="1100" dirty="0">
                <a:solidFill>
                  <a:prstClr val="black"/>
                </a:solidFill>
                <a:hlinkClick r:id="rId10"/>
              </a:rPr>
              <a:t>https://www.youtube.com/watch?v=F17JGDZDVUs</a:t>
            </a:r>
            <a:endParaRPr lang="en-US" sz="1100" dirty="0">
              <a:solidFill>
                <a:prstClr val="black"/>
              </a:solidFill>
            </a:endParaRPr>
          </a:p>
          <a:p>
            <a:pPr marL="365760" lvl="0" indent="-283464">
              <a:spcBef>
                <a:spcPts val="600"/>
              </a:spcBef>
              <a:buClr>
                <a:srgbClr val="629DD1"/>
              </a:buClr>
              <a:buSzPct val="80000"/>
              <a:buFont typeface="Wingdings 2"/>
              <a:buChar char=""/>
            </a:pPr>
            <a:endParaRPr lang="en-US" sz="1400" dirty="0">
              <a:solidFill>
                <a:prstClr val="black"/>
              </a:solidFill>
            </a:endParaRPr>
          </a:p>
          <a:p>
            <a:pPr marL="365760" lvl="0" indent="-283464">
              <a:spcBef>
                <a:spcPts val="600"/>
              </a:spcBef>
              <a:buClr>
                <a:srgbClr val="629DD1"/>
              </a:buClr>
              <a:buSzPct val="80000"/>
              <a:buFont typeface="Wingdings 2"/>
              <a:buChar char=""/>
            </a:pPr>
            <a:endParaRPr lang="en-US" sz="1400" dirty="0">
              <a:solidFill>
                <a:prstClr val="black"/>
              </a:solidFill>
            </a:endParaRPr>
          </a:p>
        </p:txBody>
      </p:sp>
    </p:spTree>
    <p:extLst>
      <p:ext uri="{BB962C8B-B14F-4D97-AF65-F5344CB8AC3E}">
        <p14:creationId xmlns:p14="http://schemas.microsoft.com/office/powerpoint/2010/main" val="5901586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045053"/>
            <a:ext cx="7406640" cy="1472184"/>
          </a:xfrm>
        </p:spPr>
        <p:txBody>
          <a:bodyPr>
            <a:normAutofit fontScale="90000"/>
          </a:bodyPr>
          <a:lstStyle/>
          <a:p>
            <a:r>
              <a:rPr lang="en-US" dirty="0" smtClean="0"/>
              <a:t>Mind Theory Identity</a:t>
            </a:r>
            <a:br>
              <a:rPr lang="en-US" dirty="0" smtClean="0"/>
            </a:br>
            <a:r>
              <a:rPr lang="en-US" dirty="0" smtClean="0"/>
              <a:t>Body </a:t>
            </a:r>
            <a:r>
              <a:rPr lang="en-US" dirty="0"/>
              <a:t>Theory Identity</a:t>
            </a:r>
            <a:br>
              <a:rPr lang="en-US" dirty="0"/>
            </a:br>
            <a:r>
              <a:rPr lang="en-US" sz="2000" dirty="0"/>
              <a:t/>
            </a:r>
            <a:br>
              <a:rPr lang="en-US" sz="2000" dirty="0"/>
            </a:br>
            <a:endParaRPr lang="en-US" dirty="0"/>
          </a:p>
        </p:txBody>
      </p:sp>
      <p:sp>
        <p:nvSpPr>
          <p:cNvPr id="3" name="Subtitle 2"/>
          <p:cNvSpPr>
            <a:spLocks noGrp="1"/>
          </p:cNvSpPr>
          <p:nvPr>
            <p:ph type="subTitle" idx="1"/>
          </p:nvPr>
        </p:nvSpPr>
        <p:spPr>
          <a:xfrm>
            <a:off x="1275775" y="4419600"/>
            <a:ext cx="4648200" cy="1752600"/>
          </a:xfrm>
        </p:spPr>
        <p:txBody>
          <a:bodyPr>
            <a:noAutofit/>
          </a:bodyPr>
          <a:lstStyle/>
          <a:p>
            <a:endParaRPr lang="en-US" sz="1400" dirty="0" smtClean="0"/>
          </a:p>
          <a:p>
            <a:r>
              <a:rPr lang="en-US" sz="2000" dirty="0" smtClean="0"/>
              <a:t>If identity is memories  in our brain  </a:t>
            </a:r>
          </a:p>
          <a:p>
            <a:r>
              <a:rPr lang="en-US" sz="2000" dirty="0" smtClean="0"/>
              <a:t>then </a:t>
            </a:r>
            <a:r>
              <a:rPr lang="en-US" sz="2000" dirty="0" err="1" smtClean="0"/>
              <a:t>Schwanda</a:t>
            </a:r>
            <a:r>
              <a:rPr lang="en-US" sz="2000" dirty="0" smtClean="0"/>
              <a:t> is Wanda</a:t>
            </a:r>
          </a:p>
          <a:p>
            <a:endParaRPr lang="en-US" sz="2000" dirty="0" smtClean="0"/>
          </a:p>
          <a:p>
            <a:r>
              <a:rPr lang="en-US" sz="2000" dirty="0" smtClean="0"/>
              <a:t>If identity is our senses and our bodies, </a:t>
            </a:r>
            <a:r>
              <a:rPr lang="en-US" sz="1800" dirty="0" smtClean="0"/>
              <a:t>then You are </a:t>
            </a:r>
            <a:r>
              <a:rPr lang="en-US" sz="1800" dirty="0" err="1" smtClean="0"/>
              <a:t>Schwanda</a:t>
            </a:r>
            <a:endParaRPr lang="en-US" sz="18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457133"/>
            <a:ext cx="2378075" cy="1989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275775" y="1781145"/>
            <a:ext cx="5125025" cy="707886"/>
          </a:xfrm>
          <a:prstGeom prst="rect">
            <a:avLst/>
          </a:prstGeom>
        </p:spPr>
        <p:txBody>
          <a:bodyPr wrap="square">
            <a:spAutoFit/>
          </a:bodyPr>
          <a:lstStyle/>
          <a:p>
            <a:r>
              <a:rPr lang="en-US" sz="2000" dirty="0">
                <a:solidFill>
                  <a:srgbClr val="242852">
                    <a:satMod val="130000"/>
                  </a:srgbClr>
                </a:solidFill>
                <a:effectLst>
                  <a:outerShdw blurRad="50000" dist="30000" dir="5400000" algn="tl" rotWithShape="0">
                    <a:srgbClr val="000000">
                      <a:alpha val="30000"/>
                    </a:srgbClr>
                  </a:outerShdw>
                </a:effectLst>
              </a:rPr>
              <a:t>  Meredith Michaels: Persons, Brains and Body</a:t>
            </a:r>
          </a:p>
          <a:p>
            <a:r>
              <a:rPr lang="en-US" sz="2000" dirty="0">
                <a:solidFill>
                  <a:srgbClr val="242852">
                    <a:satMod val="130000"/>
                  </a:srgbClr>
                </a:solidFill>
                <a:effectLst>
                  <a:outerShdw blurRad="50000" dist="30000" dir="5400000" algn="tl" rotWithShape="0">
                    <a:srgbClr val="000000">
                      <a:alpha val="30000"/>
                    </a:srgbClr>
                  </a:outerShdw>
                </a:effectLst>
              </a:rPr>
              <a:t>   Wanda and You </a:t>
            </a:r>
            <a:r>
              <a:rPr lang="en-US" dirty="0">
                <a:solidFill>
                  <a:srgbClr val="242852">
                    <a:satMod val="130000"/>
                  </a:srgbClr>
                </a:solidFill>
                <a:effectLst>
                  <a:outerShdw blurRad="50000" dist="30000" dir="5400000" algn="tl" rotWithShape="0">
                    <a:srgbClr val="000000">
                      <a:alpha val="30000"/>
                    </a:srgbClr>
                  </a:outerShdw>
                </a:effectLst>
              </a:rPr>
              <a:t> </a:t>
            </a:r>
            <a:endParaRPr lang="en-US" dirty="0">
              <a:solidFill>
                <a:prstClr val="black"/>
              </a:solidFill>
            </a:endParaRPr>
          </a:p>
        </p:txBody>
      </p:sp>
      <p:pic>
        <p:nvPicPr>
          <p:cNvPr id="17416"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120759" t="-14691" r="120759" b="42159"/>
          <a:stretch/>
        </p:blipFill>
        <p:spPr bwMode="auto">
          <a:xfrm>
            <a:off x="3290888" y="2143125"/>
            <a:ext cx="2560637" cy="1865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7"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b="27161"/>
          <a:stretch/>
        </p:blipFill>
        <p:spPr bwMode="auto">
          <a:xfrm rot="338322">
            <a:off x="6289944" y="4401949"/>
            <a:ext cx="2560637" cy="1873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811508">
            <a:off x="6812943" y="3220098"/>
            <a:ext cx="1573885" cy="1775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739378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2963" y="2433638"/>
            <a:ext cx="2378075" cy="1989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81684" y="5181600"/>
            <a:ext cx="3081613" cy="400110"/>
          </a:xfrm>
          <a:prstGeom prst="rect">
            <a:avLst/>
          </a:prstGeom>
          <a:noFill/>
        </p:spPr>
        <p:txBody>
          <a:bodyPr wrap="none" rtlCol="0">
            <a:spAutoFit/>
          </a:bodyPr>
          <a:lstStyle/>
          <a:p>
            <a:r>
              <a:rPr lang="en-US" sz="2000" dirty="0">
                <a:solidFill>
                  <a:prstClr val="black"/>
                </a:solidFill>
              </a:rPr>
              <a:t>Any thoughts about Wanda?</a:t>
            </a:r>
          </a:p>
        </p:txBody>
      </p:sp>
    </p:spTree>
    <p:extLst>
      <p:ext uri="{BB962C8B-B14F-4D97-AF65-F5344CB8AC3E}">
        <p14:creationId xmlns:p14="http://schemas.microsoft.com/office/powerpoint/2010/main" val="370049584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57400" y="18288"/>
            <a:ext cx="3810000" cy="1162050"/>
          </a:xfrm>
        </p:spPr>
        <p:txBody>
          <a:bodyPr/>
          <a:lstStyle/>
          <a:p>
            <a:r>
              <a:rPr lang="en-US" dirty="0" smtClean="0"/>
              <a:t>Things we say…</a:t>
            </a:r>
            <a:endParaRPr lang="en-US" dirty="0"/>
          </a:p>
        </p:txBody>
      </p:sp>
      <p:sp>
        <p:nvSpPr>
          <p:cNvPr id="5" name="Content Placeholder 4"/>
          <p:cNvSpPr>
            <a:spLocks noGrp="1"/>
          </p:cNvSpPr>
          <p:nvPr>
            <p:ph sz="half" idx="1"/>
          </p:nvPr>
        </p:nvSpPr>
        <p:spPr>
          <a:xfrm>
            <a:off x="1143000" y="1619678"/>
            <a:ext cx="4114800" cy="4800600"/>
          </a:xfrm>
        </p:spPr>
        <p:txBody>
          <a:bodyPr>
            <a:normAutofit lnSpcReduction="10000"/>
          </a:bodyPr>
          <a:lstStyle/>
          <a:p>
            <a:r>
              <a:rPr lang="en-US" sz="2000" dirty="0" smtClean="0"/>
              <a:t>Meeting of the minds</a:t>
            </a:r>
          </a:p>
          <a:p>
            <a:r>
              <a:rPr lang="en-US" sz="2000" dirty="0" smtClean="0"/>
              <a:t>Frame of mind</a:t>
            </a:r>
          </a:p>
          <a:p>
            <a:r>
              <a:rPr lang="en-US" sz="2000" dirty="0" smtClean="0"/>
              <a:t>Mind over matter</a:t>
            </a:r>
          </a:p>
          <a:p>
            <a:r>
              <a:rPr lang="en-US" sz="2000" dirty="0" smtClean="0"/>
              <a:t>State of mind</a:t>
            </a:r>
          </a:p>
          <a:p>
            <a:r>
              <a:rPr lang="en-US" sz="2000" dirty="0" smtClean="0"/>
              <a:t>Out of your mind</a:t>
            </a:r>
          </a:p>
          <a:p>
            <a:r>
              <a:rPr lang="en-US" sz="2000" dirty="0" smtClean="0"/>
              <a:t>Are you in your right mind?</a:t>
            </a:r>
          </a:p>
          <a:p>
            <a:r>
              <a:rPr lang="en-US" sz="2000" dirty="0" smtClean="0"/>
              <a:t>Mindless</a:t>
            </a:r>
          </a:p>
          <a:p>
            <a:r>
              <a:rPr lang="en-US" sz="2000" dirty="0" smtClean="0"/>
              <a:t>Beside yourself</a:t>
            </a:r>
          </a:p>
          <a:p>
            <a:r>
              <a:rPr lang="en-US" sz="2000" dirty="0" smtClean="0"/>
              <a:t>Pull yourself together</a:t>
            </a:r>
          </a:p>
          <a:p>
            <a:r>
              <a:rPr lang="en-US" sz="2000" dirty="0" smtClean="0"/>
              <a:t>Come to mind (bring to mind)</a:t>
            </a:r>
          </a:p>
          <a:p>
            <a:r>
              <a:rPr lang="en-US" sz="2000" dirty="0" smtClean="0"/>
              <a:t>Mindful (be mindful) Mindfulness</a:t>
            </a:r>
          </a:p>
          <a:p>
            <a:r>
              <a:rPr lang="en-US" sz="2000" dirty="0" smtClean="0"/>
              <a:t>Mind your manners</a:t>
            </a:r>
          </a:p>
          <a:p>
            <a:r>
              <a:rPr lang="en-US" sz="2000" dirty="0" smtClean="0"/>
              <a:t>Bear in mind</a:t>
            </a:r>
          </a:p>
          <a:p>
            <a:endParaRPr lang="en-US" sz="2000" dirty="0" smtClean="0"/>
          </a:p>
          <a:p>
            <a:endParaRPr lang="en-US" sz="2000" dirty="0" smtClean="0"/>
          </a:p>
          <a:p>
            <a:endParaRPr lang="en-US" sz="2000" dirty="0" smtClean="0"/>
          </a:p>
          <a:p>
            <a:endParaRPr lang="en-US" dirty="0"/>
          </a:p>
        </p:txBody>
      </p:sp>
      <p:sp>
        <p:nvSpPr>
          <p:cNvPr id="2" name="TextBox 1"/>
          <p:cNvSpPr txBox="1"/>
          <p:nvPr/>
        </p:nvSpPr>
        <p:spPr>
          <a:xfrm>
            <a:off x="5410200" y="1834765"/>
            <a:ext cx="3352800" cy="4370427"/>
          </a:xfrm>
          <a:prstGeom prst="rect">
            <a:avLst/>
          </a:prstGeom>
          <a:noFill/>
        </p:spPr>
        <p:txBody>
          <a:bodyPr wrap="square" rtlCol="0">
            <a:spAutoFit/>
          </a:bodyPr>
          <a:lstStyle/>
          <a:p>
            <a:pPr marL="285750" indent="-285750">
              <a:buClr>
                <a:schemeClr val="accent1">
                  <a:lumMod val="75000"/>
                </a:schemeClr>
              </a:buClr>
              <a:buFont typeface="Arial" panose="020B0604020202020204" pitchFamily="34" charset="0"/>
              <a:buChar char="•"/>
            </a:pPr>
            <a:r>
              <a:rPr lang="en-US" sz="2000" dirty="0" smtClean="0"/>
              <a:t>Blow ones mind</a:t>
            </a:r>
          </a:p>
          <a:p>
            <a:pPr marL="285750" indent="-285750">
              <a:buClr>
                <a:schemeClr val="accent1">
                  <a:lumMod val="75000"/>
                </a:schemeClr>
              </a:buClr>
              <a:buFont typeface="Arial" panose="020B0604020202020204" pitchFamily="34" charset="0"/>
              <a:buChar char="•"/>
            </a:pPr>
            <a:r>
              <a:rPr lang="en-US" sz="2000" dirty="0" smtClean="0"/>
              <a:t>On my mind</a:t>
            </a:r>
          </a:p>
          <a:p>
            <a:pPr marL="285750" indent="-285750">
              <a:buClr>
                <a:schemeClr val="accent1">
                  <a:lumMod val="75000"/>
                </a:schemeClr>
              </a:buClr>
              <a:buFont typeface="Arial" panose="020B0604020202020204" pitchFamily="34" charset="0"/>
              <a:buChar char="•"/>
            </a:pPr>
            <a:r>
              <a:rPr lang="en-US" sz="2000" dirty="0" smtClean="0"/>
              <a:t>Back of my mind</a:t>
            </a:r>
          </a:p>
          <a:p>
            <a:pPr marL="285750" indent="-285750">
              <a:buClr>
                <a:schemeClr val="accent1">
                  <a:lumMod val="75000"/>
                </a:schemeClr>
              </a:buClr>
              <a:buFont typeface="Arial" panose="020B0604020202020204" pitchFamily="34" charset="0"/>
              <a:buChar char="•"/>
            </a:pPr>
            <a:r>
              <a:rPr lang="en-US" sz="2000" dirty="0" smtClean="0"/>
              <a:t>Crossed my mind</a:t>
            </a:r>
          </a:p>
          <a:p>
            <a:pPr marL="285750" indent="-285750">
              <a:buClr>
                <a:schemeClr val="accent1">
                  <a:lumMod val="75000"/>
                </a:schemeClr>
              </a:buClr>
              <a:buFont typeface="Arial" panose="020B0604020202020204" pitchFamily="34" charset="0"/>
              <a:buChar char="•"/>
            </a:pPr>
            <a:r>
              <a:rPr lang="en-US" sz="2000" dirty="0" smtClean="0"/>
              <a:t>Piece of mind</a:t>
            </a:r>
          </a:p>
          <a:p>
            <a:pPr marL="285750" indent="-285750">
              <a:buClr>
                <a:schemeClr val="accent1">
                  <a:lumMod val="75000"/>
                </a:schemeClr>
              </a:buClr>
              <a:buFont typeface="Arial" panose="020B0604020202020204" pitchFamily="34" charset="0"/>
              <a:buChar char="•"/>
            </a:pPr>
            <a:r>
              <a:rPr lang="en-US" sz="2000" dirty="0" smtClean="0"/>
              <a:t>Peace of mind</a:t>
            </a:r>
          </a:p>
          <a:p>
            <a:pPr marL="285750" indent="-285750">
              <a:buClr>
                <a:schemeClr val="accent1">
                  <a:lumMod val="75000"/>
                </a:schemeClr>
              </a:buClr>
              <a:buFont typeface="Arial" panose="020B0604020202020204" pitchFamily="34" charset="0"/>
              <a:buChar char="•"/>
            </a:pPr>
            <a:r>
              <a:rPr lang="en-US" sz="2000" dirty="0" smtClean="0"/>
              <a:t>Boggles my mind</a:t>
            </a:r>
          </a:p>
          <a:p>
            <a:pPr marL="285750" indent="-285750">
              <a:buClr>
                <a:schemeClr val="accent1">
                  <a:lumMod val="75000"/>
                </a:schemeClr>
              </a:buClr>
              <a:buFont typeface="Arial" panose="020B0604020202020204" pitchFamily="34" charset="0"/>
              <a:buChar char="•"/>
            </a:pPr>
            <a:r>
              <a:rPr lang="en-US" sz="2000" dirty="0" smtClean="0"/>
              <a:t>A mind of its own</a:t>
            </a:r>
          </a:p>
          <a:p>
            <a:pPr marL="285750" indent="-285750">
              <a:buClr>
                <a:schemeClr val="accent1">
                  <a:lumMod val="75000"/>
                </a:schemeClr>
              </a:buClr>
              <a:buFont typeface="Arial" panose="020B0604020202020204" pitchFamily="34" charset="0"/>
              <a:buChar char="•"/>
            </a:pPr>
            <a:r>
              <a:rPr lang="en-US" sz="2000" dirty="0" smtClean="0"/>
              <a:t>Remind</a:t>
            </a:r>
          </a:p>
          <a:p>
            <a:pPr marL="285750" indent="-285750">
              <a:buClr>
                <a:schemeClr val="accent1">
                  <a:lumMod val="75000"/>
                </a:schemeClr>
              </a:buClr>
              <a:buFont typeface="Arial" panose="020B0604020202020204" pitchFamily="34" charset="0"/>
              <a:buChar char="•"/>
            </a:pPr>
            <a:r>
              <a:rPr lang="en-US" sz="2000" dirty="0" smtClean="0"/>
              <a:t>Get a load off your mind</a:t>
            </a:r>
          </a:p>
          <a:p>
            <a:pPr marL="285750" indent="-285750">
              <a:buClr>
                <a:schemeClr val="accent1">
                  <a:lumMod val="75000"/>
                </a:schemeClr>
              </a:buClr>
              <a:buFont typeface="Arial" panose="020B0604020202020204" pitchFamily="34" charset="0"/>
              <a:buChar char="•"/>
            </a:pPr>
            <a:r>
              <a:rPr lang="en-US" sz="2000" dirty="0" smtClean="0"/>
              <a:t>Driven out of your mind</a:t>
            </a:r>
          </a:p>
          <a:p>
            <a:pPr marL="285750" indent="-285750">
              <a:buClr>
                <a:schemeClr val="accent1">
                  <a:lumMod val="75000"/>
                </a:schemeClr>
              </a:buClr>
              <a:buFont typeface="Arial" panose="020B0604020202020204" pitchFamily="34" charset="0"/>
              <a:buChar char="•"/>
            </a:pPr>
            <a:r>
              <a:rPr lang="en-US" sz="2000" dirty="0" smtClean="0"/>
              <a:t>Lost your mind</a:t>
            </a:r>
          </a:p>
          <a:p>
            <a:pPr marL="285750" indent="-285750">
              <a:buClr>
                <a:schemeClr val="accent1">
                  <a:lumMod val="75000"/>
                </a:schemeClr>
              </a:buClr>
              <a:buFont typeface="Arial" panose="020B0604020202020204" pitchFamily="34" charset="0"/>
              <a:buChar char="•"/>
            </a:pPr>
            <a:r>
              <a:rPr lang="en-US" sz="2000" dirty="0" smtClean="0"/>
              <a:t>Change your mind</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2078919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98333">
              <a:srgbClr val="6F02AC"/>
            </a:gs>
            <a:gs pos="26000">
              <a:srgbClr val="EE3F17"/>
            </a:gs>
            <a:gs pos="66000">
              <a:srgbClr val="A603AB"/>
            </a:gs>
          </a:gsLst>
          <a:lin ang="13800000" scaled="0"/>
          <a:tileRect/>
        </a:grad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2743200" y="1981200"/>
            <a:ext cx="6400800" cy="2286000"/>
          </a:xfrm>
        </p:spPr>
        <p:txBody>
          <a:bodyPr/>
          <a:lstStyle/>
          <a:p>
            <a:r>
              <a:rPr lang="en-US" dirty="0" smtClean="0">
                <a:solidFill>
                  <a:srgbClr val="2002A2"/>
                </a:solidFill>
              </a:rPr>
              <a:t>POP-PSYCHOLOGY</a:t>
            </a:r>
            <a:br>
              <a:rPr lang="en-US" dirty="0" smtClean="0">
                <a:solidFill>
                  <a:srgbClr val="2002A2"/>
                </a:solidFill>
              </a:rPr>
            </a:br>
            <a:r>
              <a:rPr lang="en-US" dirty="0" smtClean="0">
                <a:solidFill>
                  <a:srgbClr val="2002A2"/>
                </a:solidFill>
              </a:rPr>
              <a:t>    and myths</a:t>
            </a:r>
            <a:endParaRPr lang="en-US" dirty="0">
              <a:solidFill>
                <a:srgbClr val="2002A2"/>
              </a:solidFill>
            </a:endParaRPr>
          </a:p>
        </p:txBody>
      </p:sp>
      <p:sp>
        <p:nvSpPr>
          <p:cNvPr id="13" name="TextBox 12"/>
          <p:cNvSpPr txBox="1"/>
          <p:nvPr/>
        </p:nvSpPr>
        <p:spPr>
          <a:xfrm>
            <a:off x="2654490" y="4267236"/>
            <a:ext cx="4934428" cy="1015663"/>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rgbClr val="002060"/>
                </a:solidFill>
              </a:rPr>
              <a:t>We only use 10% of our brain</a:t>
            </a:r>
          </a:p>
          <a:p>
            <a:endParaRPr lang="en-US" sz="2000" dirty="0">
              <a:solidFill>
                <a:srgbClr val="002060"/>
              </a:solidFill>
            </a:endParaRPr>
          </a:p>
          <a:p>
            <a:pPr marL="285750" indent="-285750">
              <a:buFont typeface="Arial" panose="020B0604020202020204" pitchFamily="34" charset="0"/>
              <a:buChar char="•"/>
            </a:pPr>
            <a:r>
              <a:rPr lang="en-US" sz="2000" dirty="0">
                <a:solidFill>
                  <a:srgbClr val="002060"/>
                </a:solidFill>
              </a:rPr>
              <a:t>That we’re left brain or right brain thinkers</a:t>
            </a:r>
          </a:p>
        </p:txBody>
      </p:sp>
    </p:spTree>
    <p:extLst>
      <p:ext uri="{BB962C8B-B14F-4D97-AF65-F5344CB8AC3E}">
        <p14:creationId xmlns:p14="http://schemas.microsoft.com/office/powerpoint/2010/main" val="21589065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pattFill prst="lgGrid">
          <a:fgClr>
            <a:schemeClr val="bg1"/>
          </a:fgClr>
          <a:bgClr>
            <a:schemeClr val="bg1"/>
          </a:bgClr>
        </a:patt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692" r="67561" b="-28"/>
          <a:stretch/>
        </p:blipFill>
        <p:spPr bwMode="auto">
          <a:xfrm>
            <a:off x="124691" y="2223655"/>
            <a:ext cx="3200400" cy="4329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152400"/>
            <a:ext cx="8305800" cy="1077218"/>
          </a:xfrm>
          <a:prstGeom prst="rect">
            <a:avLst/>
          </a:prstGeom>
          <a:noFill/>
        </p:spPr>
        <p:txBody>
          <a:bodyPr wrap="square" rtlCol="0">
            <a:spAutoFit/>
          </a:bodyPr>
          <a:lstStyle/>
          <a:p>
            <a:r>
              <a:rPr lang="en-US" sz="2400" dirty="0" smtClean="0">
                <a:solidFill>
                  <a:prstClr val="black"/>
                </a:solidFill>
              </a:rPr>
              <a:t>Of two minds: lateralized nature of brain function</a:t>
            </a:r>
          </a:p>
          <a:p>
            <a:pPr marL="342900" indent="-342900">
              <a:buFont typeface="Arial" panose="020B0604020202020204" pitchFamily="34" charset="0"/>
              <a:buChar char="•"/>
            </a:pPr>
            <a:r>
              <a:rPr lang="en-US" sz="2000" dirty="0" smtClean="0">
                <a:solidFill>
                  <a:prstClr val="black"/>
                </a:solidFill>
              </a:rPr>
              <a:t>some functions are specialized and carried out in one side of the brain</a:t>
            </a:r>
          </a:p>
          <a:p>
            <a:r>
              <a:rPr lang="en-US" sz="2000" dirty="0" smtClean="0">
                <a:solidFill>
                  <a:prstClr val="black"/>
                </a:solidFill>
              </a:rPr>
              <a:t>	Male brains vs. female brains?</a:t>
            </a:r>
          </a:p>
        </p:txBody>
      </p:sp>
      <p:sp>
        <p:nvSpPr>
          <p:cNvPr id="3" name="TextBox 2"/>
          <p:cNvSpPr txBox="1"/>
          <p:nvPr/>
        </p:nvSpPr>
        <p:spPr>
          <a:xfrm>
            <a:off x="228600" y="1201046"/>
            <a:ext cx="10134600" cy="1846659"/>
          </a:xfrm>
          <a:prstGeom prst="rect">
            <a:avLst/>
          </a:prstGeom>
          <a:noFill/>
        </p:spPr>
        <p:txBody>
          <a:bodyPr wrap="square" rtlCol="0">
            <a:spAutoFit/>
          </a:bodyPr>
          <a:lstStyle/>
          <a:p>
            <a:r>
              <a:rPr lang="en-US" sz="2000" u="sng" dirty="0" smtClean="0">
                <a:solidFill>
                  <a:srgbClr val="0070C0"/>
                </a:solidFill>
              </a:rPr>
              <a:t>The left hemisphere </a:t>
            </a:r>
            <a:r>
              <a:rPr lang="en-US" sz="2000" dirty="0" smtClean="0">
                <a:solidFill>
                  <a:srgbClr val="0070C0"/>
                </a:solidFill>
              </a:rPr>
              <a:t>specializes in analytical thought, facts, rules, time sequences,                  math, science categorizing, logic,  details, definitions, planning, words/language (written, </a:t>
            </a:r>
          </a:p>
          <a:p>
            <a:r>
              <a:rPr lang="en-US" sz="2000" dirty="0" smtClean="0">
                <a:solidFill>
                  <a:srgbClr val="0070C0"/>
                </a:solidFill>
              </a:rPr>
              <a:t>spoken &amp; heard), and the right side of the body. </a:t>
            </a:r>
          </a:p>
          <a:p>
            <a:endParaRPr lang="en-US" dirty="0" smtClean="0">
              <a:solidFill>
                <a:prstClr val="black"/>
              </a:solidFill>
            </a:endParaRPr>
          </a:p>
          <a:p>
            <a:endParaRPr lang="en-US" dirty="0" smtClean="0">
              <a:solidFill>
                <a:prstClr val="black"/>
              </a:solidFill>
            </a:endParaRPr>
          </a:p>
          <a:p>
            <a:endParaRPr lang="en-US" dirty="0">
              <a:solidFill>
                <a:prstClr val="black"/>
              </a:solidFill>
            </a:endParaRPr>
          </a:p>
        </p:txBody>
      </p:sp>
      <p:sp>
        <p:nvSpPr>
          <p:cNvPr id="4" name="Rectangle 3"/>
          <p:cNvSpPr/>
          <p:nvPr/>
        </p:nvSpPr>
        <p:spPr>
          <a:xfrm>
            <a:off x="3810000" y="2438400"/>
            <a:ext cx="5334000" cy="1631216"/>
          </a:xfrm>
          <a:prstGeom prst="rect">
            <a:avLst/>
          </a:prstGeom>
        </p:spPr>
        <p:txBody>
          <a:bodyPr wrap="square">
            <a:spAutoFit/>
          </a:bodyPr>
          <a:lstStyle/>
          <a:p>
            <a:r>
              <a:rPr lang="en-US" sz="2000" u="sng" dirty="0">
                <a:solidFill>
                  <a:srgbClr val="0070C0"/>
                </a:solidFill>
              </a:rPr>
              <a:t>The right hemisphere </a:t>
            </a:r>
            <a:r>
              <a:rPr lang="en-US" sz="2000" dirty="0" smtClean="0">
                <a:solidFill>
                  <a:srgbClr val="0070C0"/>
                </a:solidFill>
              </a:rPr>
              <a:t>is the </a:t>
            </a:r>
            <a:r>
              <a:rPr lang="en-US" sz="2000" dirty="0">
                <a:solidFill>
                  <a:srgbClr val="0070C0"/>
                </a:solidFill>
              </a:rPr>
              <a:t>"softer" </a:t>
            </a:r>
            <a:r>
              <a:rPr lang="en-US" sz="2000" dirty="0" smtClean="0">
                <a:solidFill>
                  <a:srgbClr val="0070C0"/>
                </a:solidFill>
              </a:rPr>
              <a:t>aspects: </a:t>
            </a:r>
            <a:r>
              <a:rPr lang="en-US" sz="2000" dirty="0">
                <a:solidFill>
                  <a:srgbClr val="0070C0"/>
                </a:solidFill>
              </a:rPr>
              <a:t>I</a:t>
            </a:r>
            <a:r>
              <a:rPr lang="en-US" sz="2000" dirty="0" smtClean="0">
                <a:solidFill>
                  <a:srgbClr val="0070C0"/>
                </a:solidFill>
              </a:rPr>
              <a:t>ntuition</a:t>
            </a:r>
            <a:r>
              <a:rPr lang="en-US" sz="2000" dirty="0">
                <a:solidFill>
                  <a:srgbClr val="0070C0"/>
                </a:solidFill>
              </a:rPr>
              <a:t>, </a:t>
            </a:r>
            <a:r>
              <a:rPr lang="en-US" sz="2000" dirty="0" smtClean="0">
                <a:solidFill>
                  <a:srgbClr val="0070C0"/>
                </a:solidFill>
              </a:rPr>
              <a:t>sensitivity</a:t>
            </a:r>
            <a:r>
              <a:rPr lang="en-US" sz="2000" dirty="0">
                <a:solidFill>
                  <a:srgbClr val="0070C0"/>
                </a:solidFill>
              </a:rPr>
              <a:t>, emotions, </a:t>
            </a:r>
            <a:r>
              <a:rPr lang="en-US" sz="2000" dirty="0" smtClean="0">
                <a:solidFill>
                  <a:srgbClr val="0070C0"/>
                </a:solidFill>
              </a:rPr>
              <a:t>relationships, humor, visualizing</a:t>
            </a:r>
            <a:r>
              <a:rPr lang="en-US" sz="2000" dirty="0">
                <a:solidFill>
                  <a:srgbClr val="0070C0"/>
                </a:solidFill>
              </a:rPr>
              <a:t>, </a:t>
            </a:r>
            <a:r>
              <a:rPr lang="en-US" sz="2000" dirty="0" smtClean="0">
                <a:solidFill>
                  <a:srgbClr val="0070C0"/>
                </a:solidFill>
              </a:rPr>
              <a:t>creativity, spatial </a:t>
            </a:r>
            <a:r>
              <a:rPr lang="en-US" sz="2000" dirty="0">
                <a:solidFill>
                  <a:srgbClr val="0070C0"/>
                </a:solidFill>
              </a:rPr>
              <a:t>awareness, first impressions, rhythm, </a:t>
            </a:r>
            <a:r>
              <a:rPr lang="en-US" sz="2000" dirty="0" smtClean="0">
                <a:solidFill>
                  <a:srgbClr val="0070C0"/>
                </a:solidFill>
              </a:rPr>
              <a:t>images, patterns, learning </a:t>
            </a:r>
            <a:r>
              <a:rPr lang="en-US" sz="2000" dirty="0">
                <a:solidFill>
                  <a:srgbClr val="0070C0"/>
                </a:solidFill>
              </a:rPr>
              <a:t>by </a:t>
            </a:r>
            <a:r>
              <a:rPr lang="en-US" sz="2000" dirty="0" smtClean="0">
                <a:solidFill>
                  <a:srgbClr val="0070C0"/>
                </a:solidFill>
              </a:rPr>
              <a:t>experience &amp;  the </a:t>
            </a:r>
            <a:r>
              <a:rPr lang="en-US" sz="2000" dirty="0">
                <a:solidFill>
                  <a:srgbClr val="0070C0"/>
                </a:solidFill>
              </a:rPr>
              <a:t>left side of the </a:t>
            </a:r>
            <a:r>
              <a:rPr lang="en-US" sz="2000" dirty="0" smtClean="0">
                <a:solidFill>
                  <a:srgbClr val="0070C0"/>
                </a:solidFill>
              </a:rPr>
              <a:t>body</a:t>
            </a:r>
            <a:endParaRPr lang="en-US" sz="2000" dirty="0">
              <a:solidFill>
                <a:srgbClr val="0070C0"/>
              </a:solidFill>
            </a:endParaRPr>
          </a:p>
        </p:txBody>
      </p:sp>
      <p:sp>
        <p:nvSpPr>
          <p:cNvPr id="5" name="TextBox 4"/>
          <p:cNvSpPr txBox="1"/>
          <p:nvPr/>
        </p:nvSpPr>
        <p:spPr>
          <a:xfrm>
            <a:off x="3912691" y="4495800"/>
            <a:ext cx="4175117" cy="1015663"/>
          </a:xfrm>
          <a:prstGeom prst="rect">
            <a:avLst/>
          </a:prstGeom>
          <a:noFill/>
        </p:spPr>
        <p:txBody>
          <a:bodyPr wrap="none" rtlCol="0">
            <a:spAutoFit/>
          </a:bodyPr>
          <a:lstStyle/>
          <a:p>
            <a:r>
              <a:rPr lang="en-US" sz="2000" dirty="0" smtClean="0">
                <a:solidFill>
                  <a:prstClr val="black"/>
                </a:solidFill>
              </a:rPr>
              <a:t>Left Brain Interpreter</a:t>
            </a:r>
          </a:p>
          <a:p>
            <a:endParaRPr lang="en-US" sz="2000" dirty="0" smtClean="0">
              <a:solidFill>
                <a:prstClr val="black"/>
              </a:solidFill>
            </a:endParaRPr>
          </a:p>
          <a:p>
            <a:r>
              <a:rPr lang="en-US" sz="2000" dirty="0" smtClean="0">
                <a:solidFill>
                  <a:prstClr val="black"/>
                </a:solidFill>
              </a:rPr>
              <a:t>Confabulation and Child Development</a:t>
            </a:r>
            <a:endParaRPr lang="en-US" sz="2000" dirty="0">
              <a:solidFill>
                <a:prstClr val="black"/>
              </a:solidFill>
            </a:endParaRPr>
          </a:p>
        </p:txBody>
      </p:sp>
    </p:spTree>
    <p:extLst>
      <p:ext uri="{BB962C8B-B14F-4D97-AF65-F5344CB8AC3E}">
        <p14:creationId xmlns:p14="http://schemas.microsoft.com/office/powerpoint/2010/main" val="33034775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53268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2.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olstic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0.xml><?xml version="1.0" encoding="utf-8"?>
<a:theme xmlns:a="http://schemas.openxmlformats.org/drawingml/2006/main" name="27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1.xml><?xml version="1.0" encoding="utf-8"?>
<a:theme xmlns:a="http://schemas.openxmlformats.org/drawingml/2006/main" name="28_Solstic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2.xml><?xml version="1.0" encoding="utf-8"?>
<a:theme xmlns:a="http://schemas.openxmlformats.org/drawingml/2006/main" name="Celestial">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 xmlns:thm15="http://schemas.microsoft.com/office/thememl/2012/main" name="Celestial" id="{C4BB2A3D-0E93-4C5F-B0D2-9D3FCE089CC5}" vid="{42E5908D-19A2-46FD-89FA-638B126129EF}"/>
    </a:ext>
  </a:extLst>
</a:theme>
</file>

<file path=ppt/theme/theme13.xml><?xml version="1.0" encoding="utf-8"?>
<a:theme xmlns:a="http://schemas.openxmlformats.org/drawingml/2006/main" name="7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1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2_Solstic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3_Solstic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5.xml><?xml version="1.0" encoding="utf-8"?>
<a:theme xmlns:a="http://schemas.openxmlformats.org/drawingml/2006/main" name="33_Solstic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6.xml><?xml version="1.0" encoding="utf-8"?>
<a:theme xmlns:a="http://schemas.openxmlformats.org/drawingml/2006/main" name="35_Solst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7.xml><?xml version="1.0" encoding="utf-8"?>
<a:theme xmlns:a="http://schemas.openxmlformats.org/drawingml/2006/main" name="4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8.xml><?xml version="1.0" encoding="utf-8"?>
<a:theme xmlns:a="http://schemas.openxmlformats.org/drawingml/2006/main" name="29_Solstic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9.xml><?xml version="1.0" encoding="utf-8"?>
<a:theme xmlns:a="http://schemas.openxmlformats.org/drawingml/2006/main" name="30_Solstic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4415</TotalTime>
  <Words>5026</Words>
  <Application>Microsoft Office PowerPoint</Application>
  <PresentationFormat>On-screen Show (4:3)</PresentationFormat>
  <Paragraphs>857</Paragraphs>
  <Slides>91</Slides>
  <Notes>28</Notes>
  <HiddenSlides>0</HiddenSlides>
  <MMClips>0</MMClips>
  <ScaleCrop>false</ScaleCrop>
  <HeadingPairs>
    <vt:vector size="4" baseType="variant">
      <vt:variant>
        <vt:lpstr>Theme</vt:lpstr>
      </vt:variant>
      <vt:variant>
        <vt:i4>13</vt:i4>
      </vt:variant>
      <vt:variant>
        <vt:lpstr>Slide Titles</vt:lpstr>
      </vt:variant>
      <vt:variant>
        <vt:i4>91</vt:i4>
      </vt:variant>
    </vt:vector>
  </HeadingPairs>
  <TitlesOfParts>
    <vt:vector size="104" baseType="lpstr">
      <vt:lpstr>1_Solstice</vt:lpstr>
      <vt:lpstr>11_Solstice</vt:lpstr>
      <vt:lpstr>2_Solstice</vt:lpstr>
      <vt:lpstr>3_Solstice</vt:lpstr>
      <vt:lpstr>33_Solstice</vt:lpstr>
      <vt:lpstr>35_Solstice</vt:lpstr>
      <vt:lpstr>4_Solstice</vt:lpstr>
      <vt:lpstr>29_Solstice</vt:lpstr>
      <vt:lpstr>30_Solstice</vt:lpstr>
      <vt:lpstr>27_Solstice</vt:lpstr>
      <vt:lpstr>28_Solstice</vt:lpstr>
      <vt:lpstr>Celestial</vt:lpstr>
      <vt:lpstr>7_Solstice</vt:lpstr>
      <vt:lpstr>Making of the Modern Mind</vt:lpstr>
      <vt:lpstr>    This course integrates:</vt:lpstr>
      <vt:lpstr>  </vt:lpstr>
      <vt:lpstr>PowerPoint Presentation</vt:lpstr>
      <vt:lpstr>PowerPoint Presentation</vt:lpstr>
      <vt:lpstr>Bistable Perception /Multistable Perception</vt:lpstr>
      <vt:lpstr>  </vt:lpstr>
      <vt:lpstr>THE MISSING HORIZON       Individual Perception  &amp; perspective </vt:lpstr>
      <vt:lpstr>POP-PSYCHOLOGY     and myths</vt:lpstr>
      <vt:lpstr>Priming    …And the cognitive dissonance that follows… </vt:lpstr>
      <vt:lpstr>PowerPoint Presentation</vt:lpstr>
      <vt:lpstr>PowerPoint Presentation</vt:lpstr>
      <vt:lpstr>The Split-Brain  (Gazzaniga &amp; Sperry at Cal-Tech)</vt:lpstr>
      <vt:lpstr>Split-Brains</vt:lpstr>
      <vt:lpstr>PowerPoint Presentation</vt:lpstr>
      <vt:lpstr>PowerPoint Presentation</vt:lpstr>
      <vt:lpstr>Q:  Why Study Philosophy of the Mind?</vt:lpstr>
      <vt:lpstr>Q:  What is Philosophy of Mind?</vt:lpstr>
      <vt:lpstr>Three Approaches | Three Perspectives:</vt:lpstr>
      <vt:lpstr>The mind-body problem</vt:lpstr>
      <vt:lpstr>Mind Body problem         </vt:lpstr>
      <vt:lpstr>What is the Connection between  Mind, Matter and Space? (the hard problem of consciousness)</vt:lpstr>
      <vt:lpstr>Philosophy of Mind:  from the Perspective of Applied Engineering   </vt:lpstr>
      <vt:lpstr>Embodied cognition</vt:lpstr>
      <vt:lpstr>Philosophy of Mind:  law of physics perspective: Is the brain connected to  the universe at a quantum level? </vt:lpstr>
      <vt:lpstr>What is consciousness?</vt:lpstr>
      <vt:lpstr>If consciousness is linked to the laws of the universe……</vt:lpstr>
      <vt:lpstr>PowerPoint Presentation</vt:lpstr>
      <vt:lpstr> </vt:lpstr>
      <vt:lpstr>PowerPoint Presentation</vt:lpstr>
      <vt:lpstr>What is the Mind? </vt:lpstr>
      <vt:lpstr>Who is the real  Jake Sully?</vt:lpstr>
      <vt:lpstr>properties</vt:lpstr>
      <vt:lpstr>Does the mind  have Parts ?</vt:lpstr>
      <vt:lpstr>Behavior &amp; IDENTITY</vt:lpstr>
      <vt:lpstr>IS BEHAVIOR LEARNED?     ETHICS, IDENTITY &amp; LAW </vt:lpstr>
      <vt:lpstr>Ethics</vt:lpstr>
      <vt:lpstr>Theory of Mind</vt:lpstr>
      <vt:lpstr>The Problem of Other Minds</vt:lpstr>
      <vt:lpstr>Blank slate</vt:lpstr>
      <vt:lpstr>Behaviorism </vt:lpstr>
      <vt:lpstr>Embodied cognition</vt:lpstr>
      <vt:lpstr>  Behaviorism          We’re born a blank state    </vt:lpstr>
      <vt:lpstr>  Behaviorism Shaping behavior   </vt:lpstr>
      <vt:lpstr>Epiphenomenalism</vt:lpstr>
      <vt:lpstr>Epiphenomenalism</vt:lpstr>
      <vt:lpstr>Classical Conditioning</vt:lpstr>
      <vt:lpstr> MODELING</vt:lpstr>
      <vt:lpstr>Bobo Doll, a study of aggression Alberta Bandura, 1961 Stanford University, Nursery School,  72 children from the age of 3 to 6. (Average age:  4.4)  </vt:lpstr>
      <vt:lpstr>Marshmallow  test </vt:lpstr>
      <vt:lpstr>Making of the modern mind </vt:lpstr>
      <vt:lpstr> How do we learn?  Idea Framing and Metaphor  </vt:lpstr>
      <vt:lpstr>Mirror Neurons  a fascinating new area in the early stages of study      </vt:lpstr>
      <vt:lpstr>False belief test &amp; Mirror Neurons</vt:lpstr>
      <vt:lpstr>Guilty or not guilty</vt:lpstr>
      <vt:lpstr>MARSHMALLOW  TEST</vt:lpstr>
      <vt:lpstr>The attention span of a goldfish</vt:lpstr>
      <vt:lpstr>Attention &amp; CHANGE BLINDNESS   </vt:lpstr>
      <vt:lpstr>Attention </vt:lpstr>
      <vt:lpstr>ATTENTION</vt:lpstr>
      <vt:lpstr>Attention</vt:lpstr>
      <vt:lpstr>PowerPoint Presentation</vt:lpstr>
      <vt:lpstr>Identity &amp; Shifting identity </vt:lpstr>
      <vt:lpstr>PowerPoint Presentation</vt:lpstr>
      <vt:lpstr> NEURONS: The Location of Memory </vt:lpstr>
      <vt:lpstr>Memory </vt:lpstr>
      <vt:lpstr> Memory </vt:lpstr>
      <vt:lpstr>MEMORY</vt:lpstr>
      <vt:lpstr>90 Second Memory/25 words</vt:lpstr>
      <vt:lpstr>90 Second Memory/ 25 words</vt:lpstr>
      <vt:lpstr>   Limit of “cognitive budget”   and mental resources?  </vt:lpstr>
      <vt:lpstr>Change Blindness A person can be unaware of something that is right in front of their eyes  </vt:lpstr>
      <vt:lpstr>Change Blindness Why are we blind to change? If we miss the elephant in the room-   What else do we miss?</vt:lpstr>
      <vt:lpstr>Priming</vt:lpstr>
      <vt:lpstr>priming is</vt:lpstr>
      <vt:lpstr>How does the Chicago Experiment  prime the participants to Miss the “Gorilla in the Room”?</vt:lpstr>
      <vt:lpstr>PowerPoint Presentation</vt:lpstr>
      <vt:lpstr>John Bargh</vt:lpstr>
      <vt:lpstr>John Bargh: </vt:lpstr>
      <vt:lpstr>Automaticity </vt:lpstr>
      <vt:lpstr>PowerPoint Presentation</vt:lpstr>
      <vt:lpstr>TWO SYSTEMS: </vt:lpstr>
      <vt:lpstr>Dual Processing</vt:lpstr>
      <vt:lpstr>For more information  | class one:</vt:lpstr>
      <vt:lpstr>PowerPoint Presentation</vt:lpstr>
      <vt:lpstr>PowerPoint Presentation</vt:lpstr>
      <vt:lpstr>Mind Theory Identity Body Theory Identity  </vt:lpstr>
      <vt:lpstr>PowerPoint Presentation</vt:lpstr>
      <vt:lpstr>Things we say…</vt:lpstr>
      <vt:lpstr>PowerPoint Presentation</vt:lpstr>
      <vt:lpstr>PowerPoint Presentation</vt:lpstr>
    </vt:vector>
  </TitlesOfParts>
  <Company>Salem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CJA</dc:creator>
  <cp:lastModifiedBy>CJA</cp:lastModifiedBy>
  <cp:revision>61</cp:revision>
  <dcterms:created xsi:type="dcterms:W3CDTF">2015-07-11T17:29:28Z</dcterms:created>
  <dcterms:modified xsi:type="dcterms:W3CDTF">2015-07-26T19:29:16Z</dcterms:modified>
</cp:coreProperties>
</file>